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6" r:id="rId1"/>
  </p:sldMasterIdLst>
  <p:notesMasterIdLst>
    <p:notesMasterId r:id="rId27"/>
  </p:notesMasterIdLst>
  <p:sldIdLst>
    <p:sldId id="283" r:id="rId2"/>
    <p:sldId id="257" r:id="rId3"/>
    <p:sldId id="259" r:id="rId4"/>
    <p:sldId id="268" r:id="rId5"/>
    <p:sldId id="263" r:id="rId6"/>
    <p:sldId id="264" r:id="rId7"/>
    <p:sldId id="262" r:id="rId8"/>
    <p:sldId id="265" r:id="rId9"/>
    <p:sldId id="284" r:id="rId10"/>
    <p:sldId id="285" r:id="rId11"/>
    <p:sldId id="286" r:id="rId12"/>
    <p:sldId id="287" r:id="rId13"/>
    <p:sldId id="288" r:id="rId14"/>
    <p:sldId id="280" r:id="rId15"/>
    <p:sldId id="266" r:id="rId16"/>
    <p:sldId id="270" r:id="rId17"/>
    <p:sldId id="272" r:id="rId18"/>
    <p:sldId id="275" r:id="rId19"/>
    <p:sldId id="274" r:id="rId20"/>
    <p:sldId id="276" r:id="rId21"/>
    <p:sldId id="277" r:id="rId22"/>
    <p:sldId id="273" r:id="rId23"/>
    <p:sldId id="278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9"/>
    <p:restoredTop sz="82585"/>
  </p:normalViewPr>
  <p:slideViewPr>
    <p:cSldViewPr snapToGrid="0" snapToObjects="1">
      <p:cViewPr varScale="1">
        <p:scale>
          <a:sx n="105" d="100"/>
          <a:sy n="105" d="100"/>
        </p:scale>
        <p:origin x="1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CF8B21-1AE0-4191-8910-5B0858EDAE9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7B833E-3A61-4B03-A0AA-50E20253A13F}">
      <dgm:prSet/>
      <dgm:spPr/>
      <dgm:t>
        <a:bodyPr/>
        <a:lstStyle/>
        <a:p>
          <a:r>
            <a:rPr lang="en-US"/>
            <a:t>Age (Younger = higher risk)</a:t>
          </a:r>
        </a:p>
      </dgm:t>
    </dgm:pt>
    <dgm:pt modelId="{7E57D0BA-AC3B-4C75-B93D-C54D8C167F6F}" type="parTrans" cxnId="{E32AE557-F15F-48E8-8588-FF5136863412}">
      <dgm:prSet/>
      <dgm:spPr/>
      <dgm:t>
        <a:bodyPr/>
        <a:lstStyle/>
        <a:p>
          <a:endParaRPr lang="en-US"/>
        </a:p>
      </dgm:t>
    </dgm:pt>
    <dgm:pt modelId="{4D403911-C4DE-4EC1-9D9E-3E9D0ADF7460}" type="sibTrans" cxnId="{E32AE557-F15F-48E8-8588-FF5136863412}">
      <dgm:prSet/>
      <dgm:spPr/>
      <dgm:t>
        <a:bodyPr/>
        <a:lstStyle/>
        <a:p>
          <a:endParaRPr lang="en-US"/>
        </a:p>
      </dgm:t>
    </dgm:pt>
    <dgm:pt modelId="{6E6B5C18-90AF-4D09-A559-76A66C5744BC}">
      <dgm:prSet/>
      <dgm:spPr/>
      <dgm:t>
        <a:bodyPr/>
        <a:lstStyle/>
        <a:p>
          <a:r>
            <a:rPr lang="en-US"/>
            <a:t>Gender (Female = higher risk)</a:t>
          </a:r>
        </a:p>
      </dgm:t>
    </dgm:pt>
    <dgm:pt modelId="{88E7810E-9AB5-4ABA-B8D1-9B411978EF03}" type="parTrans" cxnId="{ED7E6609-7536-4A94-B888-3D424C22A210}">
      <dgm:prSet/>
      <dgm:spPr/>
      <dgm:t>
        <a:bodyPr/>
        <a:lstStyle/>
        <a:p>
          <a:endParaRPr lang="en-US"/>
        </a:p>
      </dgm:t>
    </dgm:pt>
    <dgm:pt modelId="{355F1E6D-339D-4731-9750-FCDEA0DF105C}" type="sibTrans" cxnId="{ED7E6609-7536-4A94-B888-3D424C22A210}">
      <dgm:prSet/>
      <dgm:spPr/>
      <dgm:t>
        <a:bodyPr/>
        <a:lstStyle/>
        <a:p>
          <a:endParaRPr lang="en-US"/>
        </a:p>
      </dgm:t>
    </dgm:pt>
    <dgm:pt modelId="{630A221F-1F2D-4983-8BDF-989CC9329154}">
      <dgm:prSet/>
      <dgm:spPr/>
      <dgm:t>
        <a:bodyPr/>
        <a:lstStyle/>
        <a:p>
          <a:r>
            <a:rPr lang="en-US"/>
            <a:t>Depression</a:t>
          </a:r>
        </a:p>
      </dgm:t>
    </dgm:pt>
    <dgm:pt modelId="{D16B6F76-C5B0-4401-BA63-664978EEBD5C}" type="parTrans" cxnId="{24BBD948-26C3-4A99-A293-E7DA5844CFC6}">
      <dgm:prSet/>
      <dgm:spPr/>
      <dgm:t>
        <a:bodyPr/>
        <a:lstStyle/>
        <a:p>
          <a:endParaRPr lang="en-US"/>
        </a:p>
      </dgm:t>
    </dgm:pt>
    <dgm:pt modelId="{0EBFB22C-AC2F-406C-912C-F0A8BA6F1E00}" type="sibTrans" cxnId="{24BBD948-26C3-4A99-A293-E7DA5844CFC6}">
      <dgm:prSet/>
      <dgm:spPr/>
      <dgm:t>
        <a:bodyPr/>
        <a:lstStyle/>
        <a:p>
          <a:endParaRPr lang="en-US"/>
        </a:p>
      </dgm:t>
    </dgm:pt>
    <dgm:pt modelId="{84A08502-1DF8-458C-A8B0-BE9E13545421}">
      <dgm:prSet/>
      <dgm:spPr/>
      <dgm:t>
        <a:bodyPr/>
        <a:lstStyle/>
        <a:p>
          <a:r>
            <a:rPr lang="en-US"/>
            <a:t>Substance Use</a:t>
          </a:r>
        </a:p>
      </dgm:t>
    </dgm:pt>
    <dgm:pt modelId="{59BD0DFB-0FB3-4CF8-8E8B-C8DA1B2209D1}" type="parTrans" cxnId="{56724CA5-2657-4BE1-98A7-2714631B6258}">
      <dgm:prSet/>
      <dgm:spPr/>
      <dgm:t>
        <a:bodyPr/>
        <a:lstStyle/>
        <a:p>
          <a:endParaRPr lang="en-US"/>
        </a:p>
      </dgm:t>
    </dgm:pt>
    <dgm:pt modelId="{D1EFD9E8-5E33-4547-8CEE-99385B84F23D}" type="sibTrans" cxnId="{56724CA5-2657-4BE1-98A7-2714631B6258}">
      <dgm:prSet/>
      <dgm:spPr/>
      <dgm:t>
        <a:bodyPr/>
        <a:lstStyle/>
        <a:p>
          <a:endParaRPr lang="en-US"/>
        </a:p>
      </dgm:t>
    </dgm:pt>
    <dgm:pt modelId="{AB379FEA-B8FC-455A-96F2-94F0D1338880}">
      <dgm:prSet/>
      <dgm:spPr/>
      <dgm:t>
        <a:bodyPr/>
        <a:lstStyle/>
        <a:p>
          <a:r>
            <a:rPr lang="en-US"/>
            <a:t>History of Trauma</a:t>
          </a:r>
        </a:p>
      </dgm:t>
    </dgm:pt>
    <dgm:pt modelId="{758BC19B-0775-40F2-8B66-2BF55AC8BA0D}" type="parTrans" cxnId="{C8ABE964-D9A0-4599-B3A0-911BEDD74096}">
      <dgm:prSet/>
      <dgm:spPr/>
      <dgm:t>
        <a:bodyPr/>
        <a:lstStyle/>
        <a:p>
          <a:endParaRPr lang="en-US"/>
        </a:p>
      </dgm:t>
    </dgm:pt>
    <dgm:pt modelId="{ACE8B76C-3C85-4994-97CC-73781F8365CF}" type="sibTrans" cxnId="{C8ABE964-D9A0-4599-B3A0-911BEDD74096}">
      <dgm:prSet/>
      <dgm:spPr/>
      <dgm:t>
        <a:bodyPr/>
        <a:lstStyle/>
        <a:p>
          <a:endParaRPr lang="en-US"/>
        </a:p>
      </dgm:t>
    </dgm:pt>
    <dgm:pt modelId="{6707AEB3-7602-4EF2-A01F-C882FF1108F9}">
      <dgm:prSet/>
      <dgm:spPr/>
      <dgm:t>
        <a:bodyPr/>
        <a:lstStyle/>
        <a:p>
          <a:r>
            <a:rPr lang="en-US"/>
            <a:t>Post-traumatic Stress</a:t>
          </a:r>
        </a:p>
      </dgm:t>
    </dgm:pt>
    <dgm:pt modelId="{CC0A3A52-ACF7-4573-B252-E6B08698DCEB}" type="parTrans" cxnId="{EC0945B2-94FC-4BA1-BB78-D820F3C49EDE}">
      <dgm:prSet/>
      <dgm:spPr/>
      <dgm:t>
        <a:bodyPr/>
        <a:lstStyle/>
        <a:p>
          <a:endParaRPr lang="en-US"/>
        </a:p>
      </dgm:t>
    </dgm:pt>
    <dgm:pt modelId="{82DB761F-C9D8-41F5-BA33-2B3E3FF247A5}" type="sibTrans" cxnId="{EC0945B2-94FC-4BA1-BB78-D820F3C49EDE}">
      <dgm:prSet/>
      <dgm:spPr/>
      <dgm:t>
        <a:bodyPr/>
        <a:lstStyle/>
        <a:p>
          <a:endParaRPr lang="en-US"/>
        </a:p>
      </dgm:t>
    </dgm:pt>
    <dgm:pt modelId="{04CEC353-1DE3-414F-9C30-A04D391BDA1E}" type="pres">
      <dgm:prSet presAssocID="{44CF8B21-1AE0-4191-8910-5B0858EDAE97}" presName="linear" presStyleCnt="0">
        <dgm:presLayoutVars>
          <dgm:dir/>
          <dgm:animLvl val="lvl"/>
          <dgm:resizeHandles val="exact"/>
        </dgm:presLayoutVars>
      </dgm:prSet>
      <dgm:spPr/>
    </dgm:pt>
    <dgm:pt modelId="{C1A0646D-1214-C547-BB56-4FF5B99FC5F2}" type="pres">
      <dgm:prSet presAssocID="{367B833E-3A61-4B03-A0AA-50E20253A13F}" presName="parentLin" presStyleCnt="0"/>
      <dgm:spPr/>
    </dgm:pt>
    <dgm:pt modelId="{6B0B362A-6542-7541-9E57-F9714D18D262}" type="pres">
      <dgm:prSet presAssocID="{367B833E-3A61-4B03-A0AA-50E20253A13F}" presName="parentLeftMargin" presStyleLbl="node1" presStyleIdx="0" presStyleCnt="6"/>
      <dgm:spPr/>
    </dgm:pt>
    <dgm:pt modelId="{FBD5C0B5-4EDF-0041-BE37-B17DAB6AFFBA}" type="pres">
      <dgm:prSet presAssocID="{367B833E-3A61-4B03-A0AA-50E20253A13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5D664EFC-9002-E24A-86F8-C56143D4634E}" type="pres">
      <dgm:prSet presAssocID="{367B833E-3A61-4B03-A0AA-50E20253A13F}" presName="negativeSpace" presStyleCnt="0"/>
      <dgm:spPr/>
    </dgm:pt>
    <dgm:pt modelId="{0F61D43A-ADA9-4B4A-B5F7-EE9039D1360D}" type="pres">
      <dgm:prSet presAssocID="{367B833E-3A61-4B03-A0AA-50E20253A13F}" presName="childText" presStyleLbl="conFgAcc1" presStyleIdx="0" presStyleCnt="6">
        <dgm:presLayoutVars>
          <dgm:bulletEnabled val="1"/>
        </dgm:presLayoutVars>
      </dgm:prSet>
      <dgm:spPr/>
    </dgm:pt>
    <dgm:pt modelId="{3754EEC8-B83C-CF4A-A2E8-C79D680B39B5}" type="pres">
      <dgm:prSet presAssocID="{4D403911-C4DE-4EC1-9D9E-3E9D0ADF7460}" presName="spaceBetweenRectangles" presStyleCnt="0"/>
      <dgm:spPr/>
    </dgm:pt>
    <dgm:pt modelId="{8E9A3171-7C7D-8C4D-B574-076197E5B915}" type="pres">
      <dgm:prSet presAssocID="{6E6B5C18-90AF-4D09-A559-76A66C5744BC}" presName="parentLin" presStyleCnt="0"/>
      <dgm:spPr/>
    </dgm:pt>
    <dgm:pt modelId="{95B7AE73-A10F-1345-B780-25F24D018B53}" type="pres">
      <dgm:prSet presAssocID="{6E6B5C18-90AF-4D09-A559-76A66C5744BC}" presName="parentLeftMargin" presStyleLbl="node1" presStyleIdx="0" presStyleCnt="6"/>
      <dgm:spPr/>
    </dgm:pt>
    <dgm:pt modelId="{B720B7B9-0178-D240-B01D-E48E56CC23C9}" type="pres">
      <dgm:prSet presAssocID="{6E6B5C18-90AF-4D09-A559-76A66C5744B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3D74043-8BDA-5544-8C01-D78FF7855161}" type="pres">
      <dgm:prSet presAssocID="{6E6B5C18-90AF-4D09-A559-76A66C5744BC}" presName="negativeSpace" presStyleCnt="0"/>
      <dgm:spPr/>
    </dgm:pt>
    <dgm:pt modelId="{6B859BC0-785E-3F42-9E77-EBB6B152071D}" type="pres">
      <dgm:prSet presAssocID="{6E6B5C18-90AF-4D09-A559-76A66C5744BC}" presName="childText" presStyleLbl="conFgAcc1" presStyleIdx="1" presStyleCnt="6">
        <dgm:presLayoutVars>
          <dgm:bulletEnabled val="1"/>
        </dgm:presLayoutVars>
      </dgm:prSet>
      <dgm:spPr/>
    </dgm:pt>
    <dgm:pt modelId="{83C07356-5475-4746-B274-3772FF9B6DB0}" type="pres">
      <dgm:prSet presAssocID="{355F1E6D-339D-4731-9750-FCDEA0DF105C}" presName="spaceBetweenRectangles" presStyleCnt="0"/>
      <dgm:spPr/>
    </dgm:pt>
    <dgm:pt modelId="{B329EC1F-DC72-D54F-BC07-BD52CBAEA99B}" type="pres">
      <dgm:prSet presAssocID="{630A221F-1F2D-4983-8BDF-989CC9329154}" presName="parentLin" presStyleCnt="0"/>
      <dgm:spPr/>
    </dgm:pt>
    <dgm:pt modelId="{DA3C633E-9DC7-924D-9D28-08CE3B8A5FD4}" type="pres">
      <dgm:prSet presAssocID="{630A221F-1F2D-4983-8BDF-989CC9329154}" presName="parentLeftMargin" presStyleLbl="node1" presStyleIdx="1" presStyleCnt="6"/>
      <dgm:spPr/>
    </dgm:pt>
    <dgm:pt modelId="{B87001C2-ABE9-CC44-A2EC-DB0F978C1CA2}" type="pres">
      <dgm:prSet presAssocID="{630A221F-1F2D-4983-8BDF-989CC932915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FA77020-709E-9141-9F83-6E77AB8376C7}" type="pres">
      <dgm:prSet presAssocID="{630A221F-1F2D-4983-8BDF-989CC9329154}" presName="negativeSpace" presStyleCnt="0"/>
      <dgm:spPr/>
    </dgm:pt>
    <dgm:pt modelId="{76DFD166-28E4-1546-8D7E-74FEF3BD3374}" type="pres">
      <dgm:prSet presAssocID="{630A221F-1F2D-4983-8BDF-989CC9329154}" presName="childText" presStyleLbl="conFgAcc1" presStyleIdx="2" presStyleCnt="6">
        <dgm:presLayoutVars>
          <dgm:bulletEnabled val="1"/>
        </dgm:presLayoutVars>
      </dgm:prSet>
      <dgm:spPr/>
    </dgm:pt>
    <dgm:pt modelId="{3175D8E2-3AA7-FE43-8365-A959FD421E3D}" type="pres">
      <dgm:prSet presAssocID="{0EBFB22C-AC2F-406C-912C-F0A8BA6F1E00}" presName="spaceBetweenRectangles" presStyleCnt="0"/>
      <dgm:spPr/>
    </dgm:pt>
    <dgm:pt modelId="{978CB509-5177-4841-AA7C-5F11095E76E8}" type="pres">
      <dgm:prSet presAssocID="{84A08502-1DF8-458C-A8B0-BE9E13545421}" presName="parentLin" presStyleCnt="0"/>
      <dgm:spPr/>
    </dgm:pt>
    <dgm:pt modelId="{483E14BA-A1D5-6742-848A-AEEABFA627C8}" type="pres">
      <dgm:prSet presAssocID="{84A08502-1DF8-458C-A8B0-BE9E13545421}" presName="parentLeftMargin" presStyleLbl="node1" presStyleIdx="2" presStyleCnt="6"/>
      <dgm:spPr/>
    </dgm:pt>
    <dgm:pt modelId="{09A24AE9-3568-074E-8C53-62BADB730ACB}" type="pres">
      <dgm:prSet presAssocID="{84A08502-1DF8-458C-A8B0-BE9E1354542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B73977F1-9E89-1748-A5ED-E55BC5CA6710}" type="pres">
      <dgm:prSet presAssocID="{84A08502-1DF8-458C-A8B0-BE9E13545421}" presName="negativeSpace" presStyleCnt="0"/>
      <dgm:spPr/>
    </dgm:pt>
    <dgm:pt modelId="{FB8CA16A-9657-424A-B0B0-1D6063916312}" type="pres">
      <dgm:prSet presAssocID="{84A08502-1DF8-458C-A8B0-BE9E13545421}" presName="childText" presStyleLbl="conFgAcc1" presStyleIdx="3" presStyleCnt="6">
        <dgm:presLayoutVars>
          <dgm:bulletEnabled val="1"/>
        </dgm:presLayoutVars>
      </dgm:prSet>
      <dgm:spPr/>
    </dgm:pt>
    <dgm:pt modelId="{AEDE3BBD-C904-BF49-BFA8-A5510BD2D1F2}" type="pres">
      <dgm:prSet presAssocID="{D1EFD9E8-5E33-4547-8CEE-99385B84F23D}" presName="spaceBetweenRectangles" presStyleCnt="0"/>
      <dgm:spPr/>
    </dgm:pt>
    <dgm:pt modelId="{5F34488B-8726-BE46-B562-9DA325B312D1}" type="pres">
      <dgm:prSet presAssocID="{AB379FEA-B8FC-455A-96F2-94F0D1338880}" presName="parentLin" presStyleCnt="0"/>
      <dgm:spPr/>
    </dgm:pt>
    <dgm:pt modelId="{CF323686-43AC-2B40-B0C2-34CFF5CFD1AA}" type="pres">
      <dgm:prSet presAssocID="{AB379FEA-B8FC-455A-96F2-94F0D1338880}" presName="parentLeftMargin" presStyleLbl="node1" presStyleIdx="3" presStyleCnt="6"/>
      <dgm:spPr/>
    </dgm:pt>
    <dgm:pt modelId="{5AF9021F-423C-9840-ACB6-1932D2E3DD54}" type="pres">
      <dgm:prSet presAssocID="{AB379FEA-B8FC-455A-96F2-94F0D1338880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57A934CB-839B-B244-A15F-1C3ECE728BDD}" type="pres">
      <dgm:prSet presAssocID="{AB379FEA-B8FC-455A-96F2-94F0D1338880}" presName="negativeSpace" presStyleCnt="0"/>
      <dgm:spPr/>
    </dgm:pt>
    <dgm:pt modelId="{76B714F7-094F-0E4E-BF63-412DFC640F19}" type="pres">
      <dgm:prSet presAssocID="{AB379FEA-B8FC-455A-96F2-94F0D1338880}" presName="childText" presStyleLbl="conFgAcc1" presStyleIdx="4" presStyleCnt="6">
        <dgm:presLayoutVars>
          <dgm:bulletEnabled val="1"/>
        </dgm:presLayoutVars>
      </dgm:prSet>
      <dgm:spPr/>
    </dgm:pt>
    <dgm:pt modelId="{DA9F1F11-EAA4-CE4A-8D26-515AC9762090}" type="pres">
      <dgm:prSet presAssocID="{ACE8B76C-3C85-4994-97CC-73781F8365CF}" presName="spaceBetweenRectangles" presStyleCnt="0"/>
      <dgm:spPr/>
    </dgm:pt>
    <dgm:pt modelId="{D55B3F68-C107-C44A-B949-23A1C85B7C05}" type="pres">
      <dgm:prSet presAssocID="{6707AEB3-7602-4EF2-A01F-C882FF1108F9}" presName="parentLin" presStyleCnt="0"/>
      <dgm:spPr/>
    </dgm:pt>
    <dgm:pt modelId="{D921F7E7-326C-4947-9CD6-CEE6BA723DD7}" type="pres">
      <dgm:prSet presAssocID="{6707AEB3-7602-4EF2-A01F-C882FF1108F9}" presName="parentLeftMargin" presStyleLbl="node1" presStyleIdx="4" presStyleCnt="6"/>
      <dgm:spPr/>
    </dgm:pt>
    <dgm:pt modelId="{39D8E6D2-C23C-8C4C-B57E-5BABC96B64E2}" type="pres">
      <dgm:prSet presAssocID="{6707AEB3-7602-4EF2-A01F-C882FF1108F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FD6179A8-2441-B14B-A98D-CDFE7F1EA96B}" type="pres">
      <dgm:prSet presAssocID="{6707AEB3-7602-4EF2-A01F-C882FF1108F9}" presName="negativeSpace" presStyleCnt="0"/>
      <dgm:spPr/>
    </dgm:pt>
    <dgm:pt modelId="{DF08DDD2-6D1B-D34E-9529-E74E7AB9ED1C}" type="pres">
      <dgm:prSet presAssocID="{6707AEB3-7602-4EF2-A01F-C882FF1108F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D7E5AF07-FAC8-BC4C-9C5E-1F5630825161}" type="presOf" srcId="{AB379FEA-B8FC-455A-96F2-94F0D1338880}" destId="{CF323686-43AC-2B40-B0C2-34CFF5CFD1AA}" srcOrd="0" destOrd="0" presId="urn:microsoft.com/office/officeart/2005/8/layout/list1"/>
    <dgm:cxn modelId="{ED7E6609-7536-4A94-B888-3D424C22A210}" srcId="{44CF8B21-1AE0-4191-8910-5B0858EDAE97}" destId="{6E6B5C18-90AF-4D09-A559-76A66C5744BC}" srcOrd="1" destOrd="0" parTransId="{88E7810E-9AB5-4ABA-B8D1-9B411978EF03}" sibTransId="{355F1E6D-339D-4731-9750-FCDEA0DF105C}"/>
    <dgm:cxn modelId="{3568560B-627E-7943-A3C4-A5840F39649B}" type="presOf" srcId="{84A08502-1DF8-458C-A8B0-BE9E13545421}" destId="{483E14BA-A1D5-6742-848A-AEEABFA627C8}" srcOrd="0" destOrd="0" presId="urn:microsoft.com/office/officeart/2005/8/layout/list1"/>
    <dgm:cxn modelId="{7CBE132D-02AA-EE44-9E5E-9DE0E2CA77A9}" type="presOf" srcId="{630A221F-1F2D-4983-8BDF-989CC9329154}" destId="{DA3C633E-9DC7-924D-9D28-08CE3B8A5FD4}" srcOrd="0" destOrd="0" presId="urn:microsoft.com/office/officeart/2005/8/layout/list1"/>
    <dgm:cxn modelId="{24BBD948-26C3-4A99-A293-E7DA5844CFC6}" srcId="{44CF8B21-1AE0-4191-8910-5B0858EDAE97}" destId="{630A221F-1F2D-4983-8BDF-989CC9329154}" srcOrd="2" destOrd="0" parTransId="{D16B6F76-C5B0-4401-BA63-664978EEBD5C}" sibTransId="{0EBFB22C-AC2F-406C-912C-F0A8BA6F1E00}"/>
    <dgm:cxn modelId="{C9FF0D49-002F-DD4C-A47C-34237E93D9BF}" type="presOf" srcId="{367B833E-3A61-4B03-A0AA-50E20253A13F}" destId="{FBD5C0B5-4EDF-0041-BE37-B17DAB6AFFBA}" srcOrd="1" destOrd="0" presId="urn:microsoft.com/office/officeart/2005/8/layout/list1"/>
    <dgm:cxn modelId="{E32AE557-F15F-48E8-8588-FF5136863412}" srcId="{44CF8B21-1AE0-4191-8910-5B0858EDAE97}" destId="{367B833E-3A61-4B03-A0AA-50E20253A13F}" srcOrd="0" destOrd="0" parTransId="{7E57D0BA-AC3B-4C75-B93D-C54D8C167F6F}" sibTransId="{4D403911-C4DE-4EC1-9D9E-3E9D0ADF7460}"/>
    <dgm:cxn modelId="{C8ABE964-D9A0-4599-B3A0-911BEDD74096}" srcId="{44CF8B21-1AE0-4191-8910-5B0858EDAE97}" destId="{AB379FEA-B8FC-455A-96F2-94F0D1338880}" srcOrd="4" destOrd="0" parTransId="{758BC19B-0775-40F2-8B66-2BF55AC8BA0D}" sibTransId="{ACE8B76C-3C85-4994-97CC-73781F8365CF}"/>
    <dgm:cxn modelId="{C82CBF6D-A537-554E-9D8A-FC92FE3968D1}" type="presOf" srcId="{630A221F-1F2D-4983-8BDF-989CC9329154}" destId="{B87001C2-ABE9-CC44-A2EC-DB0F978C1CA2}" srcOrd="1" destOrd="0" presId="urn:microsoft.com/office/officeart/2005/8/layout/list1"/>
    <dgm:cxn modelId="{70EB4E81-9FE4-8243-98D5-448E21BDA169}" type="presOf" srcId="{367B833E-3A61-4B03-A0AA-50E20253A13F}" destId="{6B0B362A-6542-7541-9E57-F9714D18D262}" srcOrd="0" destOrd="0" presId="urn:microsoft.com/office/officeart/2005/8/layout/list1"/>
    <dgm:cxn modelId="{37170D88-DE7B-344E-B8B6-D5A773A16B40}" type="presOf" srcId="{44CF8B21-1AE0-4191-8910-5B0858EDAE97}" destId="{04CEC353-1DE3-414F-9C30-A04D391BDA1E}" srcOrd="0" destOrd="0" presId="urn:microsoft.com/office/officeart/2005/8/layout/list1"/>
    <dgm:cxn modelId="{6834A58D-6C98-F34B-A68C-EDCA5E1C32F0}" type="presOf" srcId="{6E6B5C18-90AF-4D09-A559-76A66C5744BC}" destId="{B720B7B9-0178-D240-B01D-E48E56CC23C9}" srcOrd="1" destOrd="0" presId="urn:microsoft.com/office/officeart/2005/8/layout/list1"/>
    <dgm:cxn modelId="{56724CA5-2657-4BE1-98A7-2714631B6258}" srcId="{44CF8B21-1AE0-4191-8910-5B0858EDAE97}" destId="{84A08502-1DF8-458C-A8B0-BE9E13545421}" srcOrd="3" destOrd="0" parTransId="{59BD0DFB-0FB3-4CF8-8E8B-C8DA1B2209D1}" sibTransId="{D1EFD9E8-5E33-4547-8CEE-99385B84F23D}"/>
    <dgm:cxn modelId="{5318CAB1-23C1-6340-8850-3ECBEAB9B636}" type="presOf" srcId="{AB379FEA-B8FC-455A-96F2-94F0D1338880}" destId="{5AF9021F-423C-9840-ACB6-1932D2E3DD54}" srcOrd="1" destOrd="0" presId="urn:microsoft.com/office/officeart/2005/8/layout/list1"/>
    <dgm:cxn modelId="{EC0945B2-94FC-4BA1-BB78-D820F3C49EDE}" srcId="{44CF8B21-1AE0-4191-8910-5B0858EDAE97}" destId="{6707AEB3-7602-4EF2-A01F-C882FF1108F9}" srcOrd="5" destOrd="0" parTransId="{CC0A3A52-ACF7-4573-B252-E6B08698DCEB}" sibTransId="{82DB761F-C9D8-41F5-BA33-2B3E3FF247A5}"/>
    <dgm:cxn modelId="{6BBF3DBD-D38F-424E-B166-722051D895D3}" type="presOf" srcId="{6E6B5C18-90AF-4D09-A559-76A66C5744BC}" destId="{95B7AE73-A10F-1345-B780-25F24D018B53}" srcOrd="0" destOrd="0" presId="urn:microsoft.com/office/officeart/2005/8/layout/list1"/>
    <dgm:cxn modelId="{191AE2C6-1AAD-6345-BF3B-CF471D069BF0}" type="presOf" srcId="{84A08502-1DF8-458C-A8B0-BE9E13545421}" destId="{09A24AE9-3568-074E-8C53-62BADB730ACB}" srcOrd="1" destOrd="0" presId="urn:microsoft.com/office/officeart/2005/8/layout/list1"/>
    <dgm:cxn modelId="{7CBE6EEC-5FE2-D14E-9AA3-E429E9846ED8}" type="presOf" srcId="{6707AEB3-7602-4EF2-A01F-C882FF1108F9}" destId="{D921F7E7-326C-4947-9CD6-CEE6BA723DD7}" srcOrd="0" destOrd="0" presId="urn:microsoft.com/office/officeart/2005/8/layout/list1"/>
    <dgm:cxn modelId="{064E0FFB-7881-ED40-B2F3-B69971A6CDC7}" type="presOf" srcId="{6707AEB3-7602-4EF2-A01F-C882FF1108F9}" destId="{39D8E6D2-C23C-8C4C-B57E-5BABC96B64E2}" srcOrd="1" destOrd="0" presId="urn:microsoft.com/office/officeart/2005/8/layout/list1"/>
    <dgm:cxn modelId="{DEF47FCB-485A-FE41-9513-00C310FEBC76}" type="presParOf" srcId="{04CEC353-1DE3-414F-9C30-A04D391BDA1E}" destId="{C1A0646D-1214-C547-BB56-4FF5B99FC5F2}" srcOrd="0" destOrd="0" presId="urn:microsoft.com/office/officeart/2005/8/layout/list1"/>
    <dgm:cxn modelId="{7FD1ECDD-0886-134C-A806-EC36033BD737}" type="presParOf" srcId="{C1A0646D-1214-C547-BB56-4FF5B99FC5F2}" destId="{6B0B362A-6542-7541-9E57-F9714D18D262}" srcOrd="0" destOrd="0" presId="urn:microsoft.com/office/officeart/2005/8/layout/list1"/>
    <dgm:cxn modelId="{A75C999B-DA9A-3648-9250-B3D5AA687EC8}" type="presParOf" srcId="{C1A0646D-1214-C547-BB56-4FF5B99FC5F2}" destId="{FBD5C0B5-4EDF-0041-BE37-B17DAB6AFFBA}" srcOrd="1" destOrd="0" presId="urn:microsoft.com/office/officeart/2005/8/layout/list1"/>
    <dgm:cxn modelId="{D4CD60EF-B1C2-9145-B219-8450253CFA2B}" type="presParOf" srcId="{04CEC353-1DE3-414F-9C30-A04D391BDA1E}" destId="{5D664EFC-9002-E24A-86F8-C56143D4634E}" srcOrd="1" destOrd="0" presId="urn:microsoft.com/office/officeart/2005/8/layout/list1"/>
    <dgm:cxn modelId="{4A81B62E-57D2-A345-B576-2A93A985C0B7}" type="presParOf" srcId="{04CEC353-1DE3-414F-9C30-A04D391BDA1E}" destId="{0F61D43A-ADA9-4B4A-B5F7-EE9039D1360D}" srcOrd="2" destOrd="0" presId="urn:microsoft.com/office/officeart/2005/8/layout/list1"/>
    <dgm:cxn modelId="{DB70BD3E-0AF8-6749-977F-137BEEABB18A}" type="presParOf" srcId="{04CEC353-1DE3-414F-9C30-A04D391BDA1E}" destId="{3754EEC8-B83C-CF4A-A2E8-C79D680B39B5}" srcOrd="3" destOrd="0" presId="urn:microsoft.com/office/officeart/2005/8/layout/list1"/>
    <dgm:cxn modelId="{2DA0E165-3F85-8645-A84D-652945586E5E}" type="presParOf" srcId="{04CEC353-1DE3-414F-9C30-A04D391BDA1E}" destId="{8E9A3171-7C7D-8C4D-B574-076197E5B915}" srcOrd="4" destOrd="0" presId="urn:microsoft.com/office/officeart/2005/8/layout/list1"/>
    <dgm:cxn modelId="{0B1DDB45-90C8-B148-A3D2-99DB3718AE1E}" type="presParOf" srcId="{8E9A3171-7C7D-8C4D-B574-076197E5B915}" destId="{95B7AE73-A10F-1345-B780-25F24D018B53}" srcOrd="0" destOrd="0" presId="urn:microsoft.com/office/officeart/2005/8/layout/list1"/>
    <dgm:cxn modelId="{6C54FEBD-D1BC-B049-9B5B-E107A35502AB}" type="presParOf" srcId="{8E9A3171-7C7D-8C4D-B574-076197E5B915}" destId="{B720B7B9-0178-D240-B01D-E48E56CC23C9}" srcOrd="1" destOrd="0" presId="urn:microsoft.com/office/officeart/2005/8/layout/list1"/>
    <dgm:cxn modelId="{C1713A54-3449-9E4C-9B51-FDDB86784324}" type="presParOf" srcId="{04CEC353-1DE3-414F-9C30-A04D391BDA1E}" destId="{F3D74043-8BDA-5544-8C01-D78FF7855161}" srcOrd="5" destOrd="0" presId="urn:microsoft.com/office/officeart/2005/8/layout/list1"/>
    <dgm:cxn modelId="{0543A6E6-3752-B846-9702-9F1D190E41FE}" type="presParOf" srcId="{04CEC353-1DE3-414F-9C30-A04D391BDA1E}" destId="{6B859BC0-785E-3F42-9E77-EBB6B152071D}" srcOrd="6" destOrd="0" presId="urn:microsoft.com/office/officeart/2005/8/layout/list1"/>
    <dgm:cxn modelId="{A82A8CE7-4D12-F147-9C3B-AA6E1DD223E9}" type="presParOf" srcId="{04CEC353-1DE3-414F-9C30-A04D391BDA1E}" destId="{83C07356-5475-4746-B274-3772FF9B6DB0}" srcOrd="7" destOrd="0" presId="urn:microsoft.com/office/officeart/2005/8/layout/list1"/>
    <dgm:cxn modelId="{455B1F20-587D-354F-8AD7-668EC270BF55}" type="presParOf" srcId="{04CEC353-1DE3-414F-9C30-A04D391BDA1E}" destId="{B329EC1F-DC72-D54F-BC07-BD52CBAEA99B}" srcOrd="8" destOrd="0" presId="urn:microsoft.com/office/officeart/2005/8/layout/list1"/>
    <dgm:cxn modelId="{26C4E473-6E59-DA4A-A0E9-EE8DCCA0871E}" type="presParOf" srcId="{B329EC1F-DC72-D54F-BC07-BD52CBAEA99B}" destId="{DA3C633E-9DC7-924D-9D28-08CE3B8A5FD4}" srcOrd="0" destOrd="0" presId="urn:microsoft.com/office/officeart/2005/8/layout/list1"/>
    <dgm:cxn modelId="{884A345C-CBFC-4845-A3DF-6B183B176BB7}" type="presParOf" srcId="{B329EC1F-DC72-D54F-BC07-BD52CBAEA99B}" destId="{B87001C2-ABE9-CC44-A2EC-DB0F978C1CA2}" srcOrd="1" destOrd="0" presId="urn:microsoft.com/office/officeart/2005/8/layout/list1"/>
    <dgm:cxn modelId="{BC4FF14E-5449-E740-B900-1AD47B01DDBB}" type="presParOf" srcId="{04CEC353-1DE3-414F-9C30-A04D391BDA1E}" destId="{BFA77020-709E-9141-9F83-6E77AB8376C7}" srcOrd="9" destOrd="0" presId="urn:microsoft.com/office/officeart/2005/8/layout/list1"/>
    <dgm:cxn modelId="{6F69CF94-5EF5-1348-9E43-15E0D1E1257F}" type="presParOf" srcId="{04CEC353-1DE3-414F-9C30-A04D391BDA1E}" destId="{76DFD166-28E4-1546-8D7E-74FEF3BD3374}" srcOrd="10" destOrd="0" presId="urn:microsoft.com/office/officeart/2005/8/layout/list1"/>
    <dgm:cxn modelId="{84D26BC1-6D65-384A-9359-7C25FD883D34}" type="presParOf" srcId="{04CEC353-1DE3-414F-9C30-A04D391BDA1E}" destId="{3175D8E2-3AA7-FE43-8365-A959FD421E3D}" srcOrd="11" destOrd="0" presId="urn:microsoft.com/office/officeart/2005/8/layout/list1"/>
    <dgm:cxn modelId="{39E19B70-900D-CD48-B1CA-8C0703745CF9}" type="presParOf" srcId="{04CEC353-1DE3-414F-9C30-A04D391BDA1E}" destId="{978CB509-5177-4841-AA7C-5F11095E76E8}" srcOrd="12" destOrd="0" presId="urn:microsoft.com/office/officeart/2005/8/layout/list1"/>
    <dgm:cxn modelId="{6775E79D-12E9-D04E-8E9B-9D3D431CE0A3}" type="presParOf" srcId="{978CB509-5177-4841-AA7C-5F11095E76E8}" destId="{483E14BA-A1D5-6742-848A-AEEABFA627C8}" srcOrd="0" destOrd="0" presId="urn:microsoft.com/office/officeart/2005/8/layout/list1"/>
    <dgm:cxn modelId="{560FCAA4-0FFB-C040-B13B-E7F7AFA97114}" type="presParOf" srcId="{978CB509-5177-4841-AA7C-5F11095E76E8}" destId="{09A24AE9-3568-074E-8C53-62BADB730ACB}" srcOrd="1" destOrd="0" presId="urn:microsoft.com/office/officeart/2005/8/layout/list1"/>
    <dgm:cxn modelId="{ECE40B1E-FD77-D542-A742-B02EA8112B54}" type="presParOf" srcId="{04CEC353-1DE3-414F-9C30-A04D391BDA1E}" destId="{B73977F1-9E89-1748-A5ED-E55BC5CA6710}" srcOrd="13" destOrd="0" presId="urn:microsoft.com/office/officeart/2005/8/layout/list1"/>
    <dgm:cxn modelId="{9AB16ADC-D392-DD49-9290-EB1A205CB26A}" type="presParOf" srcId="{04CEC353-1DE3-414F-9C30-A04D391BDA1E}" destId="{FB8CA16A-9657-424A-B0B0-1D6063916312}" srcOrd="14" destOrd="0" presId="urn:microsoft.com/office/officeart/2005/8/layout/list1"/>
    <dgm:cxn modelId="{F4881A0E-F025-B244-930E-49CFE3B77953}" type="presParOf" srcId="{04CEC353-1DE3-414F-9C30-A04D391BDA1E}" destId="{AEDE3BBD-C904-BF49-BFA8-A5510BD2D1F2}" srcOrd="15" destOrd="0" presId="urn:microsoft.com/office/officeart/2005/8/layout/list1"/>
    <dgm:cxn modelId="{B51F5BA9-8756-1841-81AE-C16B5F0641A3}" type="presParOf" srcId="{04CEC353-1DE3-414F-9C30-A04D391BDA1E}" destId="{5F34488B-8726-BE46-B562-9DA325B312D1}" srcOrd="16" destOrd="0" presId="urn:microsoft.com/office/officeart/2005/8/layout/list1"/>
    <dgm:cxn modelId="{010EFBD2-24C7-CD43-8DA2-D63A5A773717}" type="presParOf" srcId="{5F34488B-8726-BE46-B562-9DA325B312D1}" destId="{CF323686-43AC-2B40-B0C2-34CFF5CFD1AA}" srcOrd="0" destOrd="0" presId="urn:microsoft.com/office/officeart/2005/8/layout/list1"/>
    <dgm:cxn modelId="{685E4E2D-B60D-2744-B239-7881D2D16461}" type="presParOf" srcId="{5F34488B-8726-BE46-B562-9DA325B312D1}" destId="{5AF9021F-423C-9840-ACB6-1932D2E3DD54}" srcOrd="1" destOrd="0" presId="urn:microsoft.com/office/officeart/2005/8/layout/list1"/>
    <dgm:cxn modelId="{BF846325-36C7-AB4C-88B9-06DAA1BA653B}" type="presParOf" srcId="{04CEC353-1DE3-414F-9C30-A04D391BDA1E}" destId="{57A934CB-839B-B244-A15F-1C3ECE728BDD}" srcOrd="17" destOrd="0" presId="urn:microsoft.com/office/officeart/2005/8/layout/list1"/>
    <dgm:cxn modelId="{17037C66-869F-5C44-908E-4715A3E45B91}" type="presParOf" srcId="{04CEC353-1DE3-414F-9C30-A04D391BDA1E}" destId="{76B714F7-094F-0E4E-BF63-412DFC640F19}" srcOrd="18" destOrd="0" presId="urn:microsoft.com/office/officeart/2005/8/layout/list1"/>
    <dgm:cxn modelId="{8619510E-06AA-2A48-A4A6-186E1AB66E71}" type="presParOf" srcId="{04CEC353-1DE3-414F-9C30-A04D391BDA1E}" destId="{DA9F1F11-EAA4-CE4A-8D26-515AC9762090}" srcOrd="19" destOrd="0" presId="urn:microsoft.com/office/officeart/2005/8/layout/list1"/>
    <dgm:cxn modelId="{7AED1362-9524-0646-B945-6ED9FC1E69D4}" type="presParOf" srcId="{04CEC353-1DE3-414F-9C30-A04D391BDA1E}" destId="{D55B3F68-C107-C44A-B949-23A1C85B7C05}" srcOrd="20" destOrd="0" presId="urn:microsoft.com/office/officeart/2005/8/layout/list1"/>
    <dgm:cxn modelId="{32A1EFE3-827C-5243-B82C-5A4934053DF7}" type="presParOf" srcId="{D55B3F68-C107-C44A-B949-23A1C85B7C05}" destId="{D921F7E7-326C-4947-9CD6-CEE6BA723DD7}" srcOrd="0" destOrd="0" presId="urn:microsoft.com/office/officeart/2005/8/layout/list1"/>
    <dgm:cxn modelId="{D3EA02D7-03BF-4A4C-8B62-AB5089E3A2A4}" type="presParOf" srcId="{D55B3F68-C107-C44A-B949-23A1C85B7C05}" destId="{39D8E6D2-C23C-8C4C-B57E-5BABC96B64E2}" srcOrd="1" destOrd="0" presId="urn:microsoft.com/office/officeart/2005/8/layout/list1"/>
    <dgm:cxn modelId="{9F1011DE-654A-CF42-B23D-66DEEC80BA97}" type="presParOf" srcId="{04CEC353-1DE3-414F-9C30-A04D391BDA1E}" destId="{FD6179A8-2441-B14B-A98D-CDFE7F1EA96B}" srcOrd="21" destOrd="0" presId="urn:microsoft.com/office/officeart/2005/8/layout/list1"/>
    <dgm:cxn modelId="{B9FA1900-A84B-D84C-A33A-748ABCED7016}" type="presParOf" srcId="{04CEC353-1DE3-414F-9C30-A04D391BDA1E}" destId="{DF08DDD2-6D1B-D34E-9529-E74E7AB9ED1C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7815C3-C89C-42E4-8940-AF5706D2582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243C6A9-1FDA-4258-A12B-1F33710EE7F3}">
      <dgm:prSet/>
      <dgm:spPr/>
      <dgm:t>
        <a:bodyPr/>
        <a:lstStyle/>
        <a:p>
          <a:r>
            <a:rPr lang="en-US"/>
            <a:t>Social support</a:t>
          </a:r>
        </a:p>
      </dgm:t>
    </dgm:pt>
    <dgm:pt modelId="{760CEA0B-8237-4F2B-9F80-781FC827860C}" type="parTrans" cxnId="{EE7AA38B-7F50-41C8-9716-9E4B5E94C177}">
      <dgm:prSet/>
      <dgm:spPr/>
      <dgm:t>
        <a:bodyPr/>
        <a:lstStyle/>
        <a:p>
          <a:endParaRPr lang="en-US"/>
        </a:p>
      </dgm:t>
    </dgm:pt>
    <dgm:pt modelId="{FEAAAE4C-05AD-4BBB-8640-B5EEFF18F0A4}" type="sibTrans" cxnId="{EE7AA38B-7F50-41C8-9716-9E4B5E94C177}">
      <dgm:prSet/>
      <dgm:spPr/>
      <dgm:t>
        <a:bodyPr/>
        <a:lstStyle/>
        <a:p>
          <a:endParaRPr lang="en-US"/>
        </a:p>
      </dgm:t>
    </dgm:pt>
    <dgm:pt modelId="{4715B630-4CFD-41D2-8C42-E4C4FEE42D57}">
      <dgm:prSet/>
      <dgm:spPr/>
      <dgm:t>
        <a:bodyPr/>
        <a:lstStyle/>
        <a:p>
          <a:r>
            <a:rPr lang="en-US"/>
            <a:t>Contagion </a:t>
          </a:r>
        </a:p>
      </dgm:t>
    </dgm:pt>
    <dgm:pt modelId="{E3E1E859-84B1-4C89-9BBC-8F0383B82D15}" type="parTrans" cxnId="{5B08AE2F-C909-4790-9106-06CADE9A0937}">
      <dgm:prSet/>
      <dgm:spPr/>
      <dgm:t>
        <a:bodyPr/>
        <a:lstStyle/>
        <a:p>
          <a:endParaRPr lang="en-US"/>
        </a:p>
      </dgm:t>
    </dgm:pt>
    <dgm:pt modelId="{06EF6415-A101-42D8-AF80-2D8EA160798D}" type="sibTrans" cxnId="{5B08AE2F-C909-4790-9106-06CADE9A0937}">
      <dgm:prSet/>
      <dgm:spPr/>
      <dgm:t>
        <a:bodyPr/>
        <a:lstStyle/>
        <a:p>
          <a:endParaRPr lang="en-US"/>
        </a:p>
      </dgm:t>
    </dgm:pt>
    <dgm:pt modelId="{FA7AD73A-261A-429B-9B91-E72C5289943B}">
      <dgm:prSet/>
      <dgm:spPr/>
      <dgm:t>
        <a:bodyPr/>
        <a:lstStyle/>
        <a:p>
          <a:r>
            <a:rPr lang="en-US"/>
            <a:t>Relational Conflict/Victimization</a:t>
          </a:r>
        </a:p>
      </dgm:t>
    </dgm:pt>
    <dgm:pt modelId="{01C8D520-45C6-4562-BCD0-0C7FC51D09E1}" type="parTrans" cxnId="{0C2B7ADE-4B70-420F-8785-EDC1A0FDB235}">
      <dgm:prSet/>
      <dgm:spPr/>
      <dgm:t>
        <a:bodyPr/>
        <a:lstStyle/>
        <a:p>
          <a:endParaRPr lang="en-US"/>
        </a:p>
      </dgm:t>
    </dgm:pt>
    <dgm:pt modelId="{5FE24C87-AF32-4380-B4D3-AFFDC6AAA311}" type="sibTrans" cxnId="{0C2B7ADE-4B70-420F-8785-EDC1A0FDB235}">
      <dgm:prSet/>
      <dgm:spPr/>
      <dgm:t>
        <a:bodyPr/>
        <a:lstStyle/>
        <a:p>
          <a:endParaRPr lang="en-US"/>
        </a:p>
      </dgm:t>
    </dgm:pt>
    <dgm:pt modelId="{575F4FDD-B9F4-4418-B3C1-66216D209A2F}">
      <dgm:prSet/>
      <dgm:spPr/>
      <dgm:t>
        <a:bodyPr/>
        <a:lstStyle/>
        <a:p>
          <a:r>
            <a:rPr lang="en-US" dirty="0"/>
            <a:t>Coping Norms</a:t>
          </a:r>
        </a:p>
      </dgm:t>
    </dgm:pt>
    <dgm:pt modelId="{CCD057EA-568B-4185-B7C8-00545C2BFD29}" type="parTrans" cxnId="{15EABC28-FF94-4BFF-A9C6-60A4FCB43A57}">
      <dgm:prSet/>
      <dgm:spPr/>
      <dgm:t>
        <a:bodyPr/>
        <a:lstStyle/>
        <a:p>
          <a:endParaRPr lang="en-US"/>
        </a:p>
      </dgm:t>
    </dgm:pt>
    <dgm:pt modelId="{3E01FBF9-874A-4635-8DE5-D788989FB7BF}" type="sibTrans" cxnId="{15EABC28-FF94-4BFF-A9C6-60A4FCB43A57}">
      <dgm:prSet/>
      <dgm:spPr/>
      <dgm:t>
        <a:bodyPr/>
        <a:lstStyle/>
        <a:p>
          <a:endParaRPr lang="en-US"/>
        </a:p>
      </dgm:t>
    </dgm:pt>
    <dgm:pt modelId="{820D1885-052A-2249-A759-7DB386C24DEF}" type="pres">
      <dgm:prSet presAssocID="{A17815C3-C89C-42E4-8940-AF5706D25824}" presName="linear" presStyleCnt="0">
        <dgm:presLayoutVars>
          <dgm:dir/>
          <dgm:animLvl val="lvl"/>
          <dgm:resizeHandles val="exact"/>
        </dgm:presLayoutVars>
      </dgm:prSet>
      <dgm:spPr/>
    </dgm:pt>
    <dgm:pt modelId="{2E8DF33B-5AF9-BD4C-A709-4C48DFC6B7FB}" type="pres">
      <dgm:prSet presAssocID="{2243C6A9-1FDA-4258-A12B-1F33710EE7F3}" presName="parentLin" presStyleCnt="0"/>
      <dgm:spPr/>
    </dgm:pt>
    <dgm:pt modelId="{FF6D00B6-C157-DA42-B3B0-D52843DDA822}" type="pres">
      <dgm:prSet presAssocID="{2243C6A9-1FDA-4258-A12B-1F33710EE7F3}" presName="parentLeftMargin" presStyleLbl="node1" presStyleIdx="0" presStyleCnt="4"/>
      <dgm:spPr/>
    </dgm:pt>
    <dgm:pt modelId="{721A8047-4191-9046-A226-ED4A51179B63}" type="pres">
      <dgm:prSet presAssocID="{2243C6A9-1FDA-4258-A12B-1F33710EE7F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FBD059F-DC61-FD4F-9334-34E6435FA86B}" type="pres">
      <dgm:prSet presAssocID="{2243C6A9-1FDA-4258-A12B-1F33710EE7F3}" presName="negativeSpace" presStyleCnt="0"/>
      <dgm:spPr/>
    </dgm:pt>
    <dgm:pt modelId="{E3FCE753-7FB6-9A47-84ED-47A1F3E1F878}" type="pres">
      <dgm:prSet presAssocID="{2243C6A9-1FDA-4258-A12B-1F33710EE7F3}" presName="childText" presStyleLbl="conFgAcc1" presStyleIdx="0" presStyleCnt="4">
        <dgm:presLayoutVars>
          <dgm:bulletEnabled val="1"/>
        </dgm:presLayoutVars>
      </dgm:prSet>
      <dgm:spPr/>
    </dgm:pt>
    <dgm:pt modelId="{AC4558DD-1FE2-2042-B517-BF4E11EE0F53}" type="pres">
      <dgm:prSet presAssocID="{FEAAAE4C-05AD-4BBB-8640-B5EEFF18F0A4}" presName="spaceBetweenRectangles" presStyleCnt="0"/>
      <dgm:spPr/>
    </dgm:pt>
    <dgm:pt modelId="{55275D59-D745-BE4A-85F5-F2EE122F457E}" type="pres">
      <dgm:prSet presAssocID="{4715B630-4CFD-41D2-8C42-E4C4FEE42D57}" presName="parentLin" presStyleCnt="0"/>
      <dgm:spPr/>
    </dgm:pt>
    <dgm:pt modelId="{722851D4-0B46-E64A-87A1-EF0FFCB6FF44}" type="pres">
      <dgm:prSet presAssocID="{4715B630-4CFD-41D2-8C42-E4C4FEE42D57}" presName="parentLeftMargin" presStyleLbl="node1" presStyleIdx="0" presStyleCnt="4"/>
      <dgm:spPr/>
    </dgm:pt>
    <dgm:pt modelId="{0F4C90EA-0AEC-5E45-8420-5D2617CA79D5}" type="pres">
      <dgm:prSet presAssocID="{4715B630-4CFD-41D2-8C42-E4C4FEE42D5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79E655-D165-B64E-BE15-A129E714F370}" type="pres">
      <dgm:prSet presAssocID="{4715B630-4CFD-41D2-8C42-E4C4FEE42D57}" presName="negativeSpace" presStyleCnt="0"/>
      <dgm:spPr/>
    </dgm:pt>
    <dgm:pt modelId="{C31CFAD7-6D68-0948-B11B-2216DBD77751}" type="pres">
      <dgm:prSet presAssocID="{4715B630-4CFD-41D2-8C42-E4C4FEE42D57}" presName="childText" presStyleLbl="conFgAcc1" presStyleIdx="1" presStyleCnt="4">
        <dgm:presLayoutVars>
          <dgm:bulletEnabled val="1"/>
        </dgm:presLayoutVars>
      </dgm:prSet>
      <dgm:spPr/>
    </dgm:pt>
    <dgm:pt modelId="{6DB2B6FA-6DC5-944F-AF0D-1CC72FE7D4FC}" type="pres">
      <dgm:prSet presAssocID="{06EF6415-A101-42D8-AF80-2D8EA160798D}" presName="spaceBetweenRectangles" presStyleCnt="0"/>
      <dgm:spPr/>
    </dgm:pt>
    <dgm:pt modelId="{8C17A0E5-4108-564A-AC40-93F59C8303AE}" type="pres">
      <dgm:prSet presAssocID="{FA7AD73A-261A-429B-9B91-E72C5289943B}" presName="parentLin" presStyleCnt="0"/>
      <dgm:spPr/>
    </dgm:pt>
    <dgm:pt modelId="{F1E40C2E-2470-E94F-BD61-A13B9DD58B17}" type="pres">
      <dgm:prSet presAssocID="{FA7AD73A-261A-429B-9B91-E72C5289943B}" presName="parentLeftMargin" presStyleLbl="node1" presStyleIdx="1" presStyleCnt="4"/>
      <dgm:spPr/>
    </dgm:pt>
    <dgm:pt modelId="{0F3F52E0-FA74-694E-93B1-5CB13F2270C4}" type="pres">
      <dgm:prSet presAssocID="{FA7AD73A-261A-429B-9B91-E72C5289943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9B98FF1-C7D4-EF47-9949-27A28EB2CCFD}" type="pres">
      <dgm:prSet presAssocID="{FA7AD73A-261A-429B-9B91-E72C5289943B}" presName="negativeSpace" presStyleCnt="0"/>
      <dgm:spPr/>
    </dgm:pt>
    <dgm:pt modelId="{007318D6-BE18-CF4F-A585-7113B5D0DC88}" type="pres">
      <dgm:prSet presAssocID="{FA7AD73A-261A-429B-9B91-E72C5289943B}" presName="childText" presStyleLbl="conFgAcc1" presStyleIdx="2" presStyleCnt="4">
        <dgm:presLayoutVars>
          <dgm:bulletEnabled val="1"/>
        </dgm:presLayoutVars>
      </dgm:prSet>
      <dgm:spPr/>
    </dgm:pt>
    <dgm:pt modelId="{8847289E-338B-6544-9650-AC34419D2B2A}" type="pres">
      <dgm:prSet presAssocID="{5FE24C87-AF32-4380-B4D3-AFFDC6AAA311}" presName="spaceBetweenRectangles" presStyleCnt="0"/>
      <dgm:spPr/>
    </dgm:pt>
    <dgm:pt modelId="{8E505692-4FCE-1A4D-9DB7-278A6FEFD755}" type="pres">
      <dgm:prSet presAssocID="{575F4FDD-B9F4-4418-B3C1-66216D209A2F}" presName="parentLin" presStyleCnt="0"/>
      <dgm:spPr/>
    </dgm:pt>
    <dgm:pt modelId="{E91BCED7-8C5F-3449-A6DD-EF5B0B739C0C}" type="pres">
      <dgm:prSet presAssocID="{575F4FDD-B9F4-4418-B3C1-66216D209A2F}" presName="parentLeftMargin" presStyleLbl="node1" presStyleIdx="2" presStyleCnt="4"/>
      <dgm:spPr/>
    </dgm:pt>
    <dgm:pt modelId="{B8577F65-B074-2D47-9B95-0E1EA8B15EAE}" type="pres">
      <dgm:prSet presAssocID="{575F4FDD-B9F4-4418-B3C1-66216D209A2F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05A9FCB-F9DC-8949-8A5F-542D6713BF5E}" type="pres">
      <dgm:prSet presAssocID="{575F4FDD-B9F4-4418-B3C1-66216D209A2F}" presName="negativeSpace" presStyleCnt="0"/>
      <dgm:spPr/>
    </dgm:pt>
    <dgm:pt modelId="{42E526E8-A24F-A940-A7C1-39597765BE97}" type="pres">
      <dgm:prSet presAssocID="{575F4FDD-B9F4-4418-B3C1-66216D209A2F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9A6A615-2459-9B4D-B562-F0132858E51B}" type="presOf" srcId="{FA7AD73A-261A-429B-9B91-E72C5289943B}" destId="{F1E40C2E-2470-E94F-BD61-A13B9DD58B17}" srcOrd="0" destOrd="0" presId="urn:microsoft.com/office/officeart/2005/8/layout/list1"/>
    <dgm:cxn modelId="{15EABC28-FF94-4BFF-A9C6-60A4FCB43A57}" srcId="{A17815C3-C89C-42E4-8940-AF5706D25824}" destId="{575F4FDD-B9F4-4418-B3C1-66216D209A2F}" srcOrd="3" destOrd="0" parTransId="{CCD057EA-568B-4185-B7C8-00545C2BFD29}" sibTransId="{3E01FBF9-874A-4635-8DE5-D788989FB7BF}"/>
    <dgm:cxn modelId="{5B08AE2F-C909-4790-9106-06CADE9A0937}" srcId="{A17815C3-C89C-42E4-8940-AF5706D25824}" destId="{4715B630-4CFD-41D2-8C42-E4C4FEE42D57}" srcOrd="1" destOrd="0" parTransId="{E3E1E859-84B1-4C89-9BBC-8F0383B82D15}" sibTransId="{06EF6415-A101-42D8-AF80-2D8EA160798D}"/>
    <dgm:cxn modelId="{A6173F32-B3C2-8347-A33F-099A38289125}" type="presOf" srcId="{575F4FDD-B9F4-4418-B3C1-66216D209A2F}" destId="{B8577F65-B074-2D47-9B95-0E1EA8B15EAE}" srcOrd="1" destOrd="0" presId="urn:microsoft.com/office/officeart/2005/8/layout/list1"/>
    <dgm:cxn modelId="{EB5F423A-2438-4D42-B4D7-AEF5D20A24E1}" type="presOf" srcId="{575F4FDD-B9F4-4418-B3C1-66216D209A2F}" destId="{E91BCED7-8C5F-3449-A6DD-EF5B0B739C0C}" srcOrd="0" destOrd="0" presId="urn:microsoft.com/office/officeart/2005/8/layout/list1"/>
    <dgm:cxn modelId="{75775B5B-36EC-7342-85CF-71DD450B1232}" type="presOf" srcId="{2243C6A9-1FDA-4258-A12B-1F33710EE7F3}" destId="{721A8047-4191-9046-A226-ED4A51179B63}" srcOrd="1" destOrd="0" presId="urn:microsoft.com/office/officeart/2005/8/layout/list1"/>
    <dgm:cxn modelId="{85DCCE61-5AEE-FE42-9EAE-166D6225EA4E}" type="presOf" srcId="{A17815C3-C89C-42E4-8940-AF5706D25824}" destId="{820D1885-052A-2249-A759-7DB386C24DEF}" srcOrd="0" destOrd="0" presId="urn:microsoft.com/office/officeart/2005/8/layout/list1"/>
    <dgm:cxn modelId="{CCAF4086-447E-5940-BF62-AB80B1FEF529}" type="presOf" srcId="{2243C6A9-1FDA-4258-A12B-1F33710EE7F3}" destId="{FF6D00B6-C157-DA42-B3B0-D52843DDA822}" srcOrd="0" destOrd="0" presId="urn:microsoft.com/office/officeart/2005/8/layout/list1"/>
    <dgm:cxn modelId="{EE7AA38B-7F50-41C8-9716-9E4B5E94C177}" srcId="{A17815C3-C89C-42E4-8940-AF5706D25824}" destId="{2243C6A9-1FDA-4258-A12B-1F33710EE7F3}" srcOrd="0" destOrd="0" parTransId="{760CEA0B-8237-4F2B-9F80-781FC827860C}" sibTransId="{FEAAAE4C-05AD-4BBB-8640-B5EEFF18F0A4}"/>
    <dgm:cxn modelId="{02265CA0-6FA2-D448-B449-88269701E467}" type="presOf" srcId="{4715B630-4CFD-41D2-8C42-E4C4FEE42D57}" destId="{722851D4-0B46-E64A-87A1-EF0FFCB6FF44}" srcOrd="0" destOrd="0" presId="urn:microsoft.com/office/officeart/2005/8/layout/list1"/>
    <dgm:cxn modelId="{961B67AC-9527-8547-BB37-368E364767EA}" type="presOf" srcId="{FA7AD73A-261A-429B-9B91-E72C5289943B}" destId="{0F3F52E0-FA74-694E-93B1-5CB13F2270C4}" srcOrd="1" destOrd="0" presId="urn:microsoft.com/office/officeart/2005/8/layout/list1"/>
    <dgm:cxn modelId="{1BE4FCB5-87A6-9347-99C7-EBF43B859FC9}" type="presOf" srcId="{4715B630-4CFD-41D2-8C42-E4C4FEE42D57}" destId="{0F4C90EA-0AEC-5E45-8420-5D2617CA79D5}" srcOrd="1" destOrd="0" presId="urn:microsoft.com/office/officeart/2005/8/layout/list1"/>
    <dgm:cxn modelId="{0C2B7ADE-4B70-420F-8785-EDC1A0FDB235}" srcId="{A17815C3-C89C-42E4-8940-AF5706D25824}" destId="{FA7AD73A-261A-429B-9B91-E72C5289943B}" srcOrd="2" destOrd="0" parTransId="{01C8D520-45C6-4562-BCD0-0C7FC51D09E1}" sibTransId="{5FE24C87-AF32-4380-B4D3-AFFDC6AAA311}"/>
    <dgm:cxn modelId="{D7885C49-7049-C047-82DB-098DC889A7CD}" type="presParOf" srcId="{820D1885-052A-2249-A759-7DB386C24DEF}" destId="{2E8DF33B-5AF9-BD4C-A709-4C48DFC6B7FB}" srcOrd="0" destOrd="0" presId="urn:microsoft.com/office/officeart/2005/8/layout/list1"/>
    <dgm:cxn modelId="{55A7DD76-29B9-2440-945E-275F586C0FD7}" type="presParOf" srcId="{2E8DF33B-5AF9-BD4C-A709-4C48DFC6B7FB}" destId="{FF6D00B6-C157-DA42-B3B0-D52843DDA822}" srcOrd="0" destOrd="0" presId="urn:microsoft.com/office/officeart/2005/8/layout/list1"/>
    <dgm:cxn modelId="{1296FB4A-A40F-C64B-8CF3-FC9C6B55901D}" type="presParOf" srcId="{2E8DF33B-5AF9-BD4C-A709-4C48DFC6B7FB}" destId="{721A8047-4191-9046-A226-ED4A51179B63}" srcOrd="1" destOrd="0" presId="urn:microsoft.com/office/officeart/2005/8/layout/list1"/>
    <dgm:cxn modelId="{7BDA1CA6-8CF1-E945-B54F-263DB3011DA4}" type="presParOf" srcId="{820D1885-052A-2249-A759-7DB386C24DEF}" destId="{DFBD059F-DC61-FD4F-9334-34E6435FA86B}" srcOrd="1" destOrd="0" presId="urn:microsoft.com/office/officeart/2005/8/layout/list1"/>
    <dgm:cxn modelId="{0114192D-7EA4-524E-97A9-744B545F93B7}" type="presParOf" srcId="{820D1885-052A-2249-A759-7DB386C24DEF}" destId="{E3FCE753-7FB6-9A47-84ED-47A1F3E1F878}" srcOrd="2" destOrd="0" presId="urn:microsoft.com/office/officeart/2005/8/layout/list1"/>
    <dgm:cxn modelId="{4AE7B2E2-437C-0B44-8FB4-EDD818DFE7D5}" type="presParOf" srcId="{820D1885-052A-2249-A759-7DB386C24DEF}" destId="{AC4558DD-1FE2-2042-B517-BF4E11EE0F53}" srcOrd="3" destOrd="0" presId="urn:microsoft.com/office/officeart/2005/8/layout/list1"/>
    <dgm:cxn modelId="{ED102667-96FB-2A4E-94C6-8215D66ECB2D}" type="presParOf" srcId="{820D1885-052A-2249-A759-7DB386C24DEF}" destId="{55275D59-D745-BE4A-85F5-F2EE122F457E}" srcOrd="4" destOrd="0" presId="urn:microsoft.com/office/officeart/2005/8/layout/list1"/>
    <dgm:cxn modelId="{A04CA7B5-9EEF-F347-A3E4-C1DDB1A306DB}" type="presParOf" srcId="{55275D59-D745-BE4A-85F5-F2EE122F457E}" destId="{722851D4-0B46-E64A-87A1-EF0FFCB6FF44}" srcOrd="0" destOrd="0" presId="urn:microsoft.com/office/officeart/2005/8/layout/list1"/>
    <dgm:cxn modelId="{84832416-7979-E446-BE4A-F1A4C62F80F8}" type="presParOf" srcId="{55275D59-D745-BE4A-85F5-F2EE122F457E}" destId="{0F4C90EA-0AEC-5E45-8420-5D2617CA79D5}" srcOrd="1" destOrd="0" presId="urn:microsoft.com/office/officeart/2005/8/layout/list1"/>
    <dgm:cxn modelId="{2DDA01B3-AA65-044D-967F-03B5091F20EC}" type="presParOf" srcId="{820D1885-052A-2249-A759-7DB386C24DEF}" destId="{0579E655-D165-B64E-BE15-A129E714F370}" srcOrd="5" destOrd="0" presId="urn:microsoft.com/office/officeart/2005/8/layout/list1"/>
    <dgm:cxn modelId="{94AE2626-4AE9-354A-A92F-E7B71BD0A895}" type="presParOf" srcId="{820D1885-052A-2249-A759-7DB386C24DEF}" destId="{C31CFAD7-6D68-0948-B11B-2216DBD77751}" srcOrd="6" destOrd="0" presId="urn:microsoft.com/office/officeart/2005/8/layout/list1"/>
    <dgm:cxn modelId="{2F8E7012-499E-304F-9EE1-ABDAE0FED807}" type="presParOf" srcId="{820D1885-052A-2249-A759-7DB386C24DEF}" destId="{6DB2B6FA-6DC5-944F-AF0D-1CC72FE7D4FC}" srcOrd="7" destOrd="0" presId="urn:microsoft.com/office/officeart/2005/8/layout/list1"/>
    <dgm:cxn modelId="{1051C6FA-C314-7340-9841-0828E79EAD24}" type="presParOf" srcId="{820D1885-052A-2249-A759-7DB386C24DEF}" destId="{8C17A0E5-4108-564A-AC40-93F59C8303AE}" srcOrd="8" destOrd="0" presId="urn:microsoft.com/office/officeart/2005/8/layout/list1"/>
    <dgm:cxn modelId="{B5E517C5-0389-0343-B72C-E682657F8A59}" type="presParOf" srcId="{8C17A0E5-4108-564A-AC40-93F59C8303AE}" destId="{F1E40C2E-2470-E94F-BD61-A13B9DD58B17}" srcOrd="0" destOrd="0" presId="urn:microsoft.com/office/officeart/2005/8/layout/list1"/>
    <dgm:cxn modelId="{116B6BCB-B7E1-3345-84EB-1389B067E40F}" type="presParOf" srcId="{8C17A0E5-4108-564A-AC40-93F59C8303AE}" destId="{0F3F52E0-FA74-694E-93B1-5CB13F2270C4}" srcOrd="1" destOrd="0" presId="urn:microsoft.com/office/officeart/2005/8/layout/list1"/>
    <dgm:cxn modelId="{33358318-07CF-BE44-AD3D-5453445EF06B}" type="presParOf" srcId="{820D1885-052A-2249-A759-7DB386C24DEF}" destId="{09B98FF1-C7D4-EF47-9949-27A28EB2CCFD}" srcOrd="9" destOrd="0" presId="urn:microsoft.com/office/officeart/2005/8/layout/list1"/>
    <dgm:cxn modelId="{204D53AF-2582-2241-BEBC-8C2DE5803F0F}" type="presParOf" srcId="{820D1885-052A-2249-A759-7DB386C24DEF}" destId="{007318D6-BE18-CF4F-A585-7113B5D0DC88}" srcOrd="10" destOrd="0" presId="urn:microsoft.com/office/officeart/2005/8/layout/list1"/>
    <dgm:cxn modelId="{4C4BB77E-C716-4841-A0E1-76BD61825C2B}" type="presParOf" srcId="{820D1885-052A-2249-A759-7DB386C24DEF}" destId="{8847289E-338B-6544-9650-AC34419D2B2A}" srcOrd="11" destOrd="0" presId="urn:microsoft.com/office/officeart/2005/8/layout/list1"/>
    <dgm:cxn modelId="{BD222ACA-807C-4341-8F8C-5EA23769ACB7}" type="presParOf" srcId="{820D1885-052A-2249-A759-7DB386C24DEF}" destId="{8E505692-4FCE-1A4D-9DB7-278A6FEFD755}" srcOrd="12" destOrd="0" presId="urn:microsoft.com/office/officeart/2005/8/layout/list1"/>
    <dgm:cxn modelId="{D7E18917-0925-7F40-B92D-7501D1467359}" type="presParOf" srcId="{8E505692-4FCE-1A4D-9DB7-278A6FEFD755}" destId="{E91BCED7-8C5F-3449-A6DD-EF5B0B739C0C}" srcOrd="0" destOrd="0" presId="urn:microsoft.com/office/officeart/2005/8/layout/list1"/>
    <dgm:cxn modelId="{98A09AD0-C70B-5346-8139-C831F9D7B086}" type="presParOf" srcId="{8E505692-4FCE-1A4D-9DB7-278A6FEFD755}" destId="{B8577F65-B074-2D47-9B95-0E1EA8B15EAE}" srcOrd="1" destOrd="0" presId="urn:microsoft.com/office/officeart/2005/8/layout/list1"/>
    <dgm:cxn modelId="{17AAD100-98EF-5446-A92F-0BD6406CC8D9}" type="presParOf" srcId="{820D1885-052A-2249-A759-7DB386C24DEF}" destId="{105A9FCB-F9DC-8949-8A5F-542D6713BF5E}" srcOrd="13" destOrd="0" presId="urn:microsoft.com/office/officeart/2005/8/layout/list1"/>
    <dgm:cxn modelId="{3FA3FE67-76D9-0F4B-AF8D-B5E915F2C8D5}" type="presParOf" srcId="{820D1885-052A-2249-A759-7DB386C24DEF}" destId="{42E526E8-A24F-A940-A7C1-39597765BE9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7815C3-C89C-42E4-8940-AF5706D2582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43C6A9-1FDA-4258-A12B-1F33710EE7F3}">
      <dgm:prSet/>
      <dgm:spPr/>
      <dgm:t>
        <a:bodyPr/>
        <a:lstStyle/>
        <a:p>
          <a:r>
            <a:rPr lang="en-US" dirty="0"/>
            <a:t>Socioeconomic Disadvantage</a:t>
          </a:r>
        </a:p>
      </dgm:t>
    </dgm:pt>
    <dgm:pt modelId="{760CEA0B-8237-4F2B-9F80-781FC827860C}" type="parTrans" cxnId="{EE7AA38B-7F50-41C8-9716-9E4B5E94C177}">
      <dgm:prSet/>
      <dgm:spPr/>
      <dgm:t>
        <a:bodyPr/>
        <a:lstStyle/>
        <a:p>
          <a:endParaRPr lang="en-US"/>
        </a:p>
      </dgm:t>
    </dgm:pt>
    <dgm:pt modelId="{FEAAAE4C-05AD-4BBB-8640-B5EEFF18F0A4}" type="sibTrans" cxnId="{EE7AA38B-7F50-41C8-9716-9E4B5E94C177}">
      <dgm:prSet/>
      <dgm:spPr/>
      <dgm:t>
        <a:bodyPr/>
        <a:lstStyle/>
        <a:p>
          <a:endParaRPr lang="en-US"/>
        </a:p>
      </dgm:t>
    </dgm:pt>
    <dgm:pt modelId="{4715B630-4CFD-41D2-8C42-E4C4FEE42D57}">
      <dgm:prSet/>
      <dgm:spPr/>
      <dgm:t>
        <a:bodyPr/>
        <a:lstStyle/>
        <a:p>
          <a:r>
            <a:rPr lang="en-US" dirty="0"/>
            <a:t>Discrimination &amp; Social Exclusion </a:t>
          </a:r>
        </a:p>
      </dgm:t>
    </dgm:pt>
    <dgm:pt modelId="{E3E1E859-84B1-4C89-9BBC-8F0383B82D15}" type="parTrans" cxnId="{5B08AE2F-C909-4790-9106-06CADE9A0937}">
      <dgm:prSet/>
      <dgm:spPr/>
      <dgm:t>
        <a:bodyPr/>
        <a:lstStyle/>
        <a:p>
          <a:endParaRPr lang="en-US"/>
        </a:p>
      </dgm:t>
    </dgm:pt>
    <dgm:pt modelId="{06EF6415-A101-42D8-AF80-2D8EA160798D}" type="sibTrans" cxnId="{5B08AE2F-C909-4790-9106-06CADE9A0937}">
      <dgm:prSet/>
      <dgm:spPr/>
      <dgm:t>
        <a:bodyPr/>
        <a:lstStyle/>
        <a:p>
          <a:endParaRPr lang="en-US"/>
        </a:p>
      </dgm:t>
    </dgm:pt>
    <dgm:pt modelId="{FA7AD73A-261A-429B-9B91-E72C5289943B}">
      <dgm:prSet/>
      <dgm:spPr/>
      <dgm:t>
        <a:bodyPr/>
        <a:lstStyle/>
        <a:p>
          <a:r>
            <a:rPr lang="en-US" dirty="0"/>
            <a:t>Inadequate/Inaccessible Healthcare</a:t>
          </a:r>
        </a:p>
      </dgm:t>
    </dgm:pt>
    <dgm:pt modelId="{01C8D520-45C6-4562-BCD0-0C7FC51D09E1}" type="parTrans" cxnId="{0C2B7ADE-4B70-420F-8785-EDC1A0FDB235}">
      <dgm:prSet/>
      <dgm:spPr/>
      <dgm:t>
        <a:bodyPr/>
        <a:lstStyle/>
        <a:p>
          <a:endParaRPr lang="en-US"/>
        </a:p>
      </dgm:t>
    </dgm:pt>
    <dgm:pt modelId="{5FE24C87-AF32-4380-B4D3-AFFDC6AAA311}" type="sibTrans" cxnId="{0C2B7ADE-4B70-420F-8785-EDC1A0FDB235}">
      <dgm:prSet/>
      <dgm:spPr/>
      <dgm:t>
        <a:bodyPr/>
        <a:lstStyle/>
        <a:p>
          <a:endParaRPr lang="en-US"/>
        </a:p>
      </dgm:t>
    </dgm:pt>
    <dgm:pt modelId="{A327FF3F-8B07-4B1E-8543-53DFCB622A48}">
      <dgm:prSet/>
      <dgm:spPr/>
      <dgm:t>
        <a:bodyPr/>
        <a:lstStyle/>
        <a:p>
          <a:r>
            <a:rPr lang="en-US" dirty="0"/>
            <a:t>Historical Trauma</a:t>
          </a:r>
        </a:p>
      </dgm:t>
    </dgm:pt>
    <dgm:pt modelId="{3ADAF976-DC6A-4225-B5D1-85C5BE989D63}" type="parTrans" cxnId="{726BCCA2-D909-4DA0-AE0C-A311E832A3A8}">
      <dgm:prSet/>
      <dgm:spPr/>
      <dgm:t>
        <a:bodyPr/>
        <a:lstStyle/>
        <a:p>
          <a:endParaRPr lang="en-US"/>
        </a:p>
      </dgm:t>
    </dgm:pt>
    <dgm:pt modelId="{33647C57-EF6C-4EE7-9194-15F9BC4D18BD}" type="sibTrans" cxnId="{726BCCA2-D909-4DA0-AE0C-A311E832A3A8}">
      <dgm:prSet/>
      <dgm:spPr/>
      <dgm:t>
        <a:bodyPr/>
        <a:lstStyle/>
        <a:p>
          <a:endParaRPr lang="en-US"/>
        </a:p>
      </dgm:t>
    </dgm:pt>
    <dgm:pt modelId="{820D1885-052A-2249-A759-7DB386C24DEF}" type="pres">
      <dgm:prSet presAssocID="{A17815C3-C89C-42E4-8940-AF5706D25824}" presName="linear" presStyleCnt="0">
        <dgm:presLayoutVars>
          <dgm:dir/>
          <dgm:animLvl val="lvl"/>
          <dgm:resizeHandles val="exact"/>
        </dgm:presLayoutVars>
      </dgm:prSet>
      <dgm:spPr/>
    </dgm:pt>
    <dgm:pt modelId="{2E8DF33B-5AF9-BD4C-A709-4C48DFC6B7FB}" type="pres">
      <dgm:prSet presAssocID="{2243C6A9-1FDA-4258-A12B-1F33710EE7F3}" presName="parentLin" presStyleCnt="0"/>
      <dgm:spPr/>
    </dgm:pt>
    <dgm:pt modelId="{FF6D00B6-C157-DA42-B3B0-D52843DDA822}" type="pres">
      <dgm:prSet presAssocID="{2243C6A9-1FDA-4258-A12B-1F33710EE7F3}" presName="parentLeftMargin" presStyleLbl="node1" presStyleIdx="0" presStyleCnt="4"/>
      <dgm:spPr/>
    </dgm:pt>
    <dgm:pt modelId="{721A8047-4191-9046-A226-ED4A51179B63}" type="pres">
      <dgm:prSet presAssocID="{2243C6A9-1FDA-4258-A12B-1F33710EE7F3}" presName="parentText" presStyleLbl="node1" presStyleIdx="0" presStyleCnt="4" custLinFactX="18634" custLinFactNeighborX="100000" custLinFactNeighborY="2390">
        <dgm:presLayoutVars>
          <dgm:chMax val="0"/>
          <dgm:bulletEnabled val="1"/>
        </dgm:presLayoutVars>
      </dgm:prSet>
      <dgm:spPr/>
    </dgm:pt>
    <dgm:pt modelId="{DFBD059F-DC61-FD4F-9334-34E6435FA86B}" type="pres">
      <dgm:prSet presAssocID="{2243C6A9-1FDA-4258-A12B-1F33710EE7F3}" presName="negativeSpace" presStyleCnt="0"/>
      <dgm:spPr/>
    </dgm:pt>
    <dgm:pt modelId="{E3FCE753-7FB6-9A47-84ED-47A1F3E1F878}" type="pres">
      <dgm:prSet presAssocID="{2243C6A9-1FDA-4258-A12B-1F33710EE7F3}" presName="childText" presStyleLbl="conFgAcc1" presStyleIdx="0" presStyleCnt="4">
        <dgm:presLayoutVars>
          <dgm:bulletEnabled val="1"/>
        </dgm:presLayoutVars>
      </dgm:prSet>
      <dgm:spPr/>
    </dgm:pt>
    <dgm:pt modelId="{AC4558DD-1FE2-2042-B517-BF4E11EE0F53}" type="pres">
      <dgm:prSet presAssocID="{FEAAAE4C-05AD-4BBB-8640-B5EEFF18F0A4}" presName="spaceBetweenRectangles" presStyleCnt="0"/>
      <dgm:spPr/>
    </dgm:pt>
    <dgm:pt modelId="{8C17A0E5-4108-564A-AC40-93F59C8303AE}" type="pres">
      <dgm:prSet presAssocID="{FA7AD73A-261A-429B-9B91-E72C5289943B}" presName="parentLin" presStyleCnt="0"/>
      <dgm:spPr/>
    </dgm:pt>
    <dgm:pt modelId="{F1E40C2E-2470-E94F-BD61-A13B9DD58B17}" type="pres">
      <dgm:prSet presAssocID="{FA7AD73A-261A-429B-9B91-E72C5289943B}" presName="parentLeftMargin" presStyleLbl="node1" presStyleIdx="0" presStyleCnt="4"/>
      <dgm:spPr/>
    </dgm:pt>
    <dgm:pt modelId="{0F3F52E0-FA74-694E-93B1-5CB13F2270C4}" type="pres">
      <dgm:prSet presAssocID="{FA7AD73A-261A-429B-9B91-E72C5289943B}" presName="parentText" presStyleLbl="node1" presStyleIdx="1" presStyleCnt="4" custLinFactX="18934" custLinFactNeighborX="100000" custLinFactNeighborY="7536">
        <dgm:presLayoutVars>
          <dgm:chMax val="0"/>
          <dgm:bulletEnabled val="1"/>
        </dgm:presLayoutVars>
      </dgm:prSet>
      <dgm:spPr/>
    </dgm:pt>
    <dgm:pt modelId="{09B98FF1-C7D4-EF47-9949-27A28EB2CCFD}" type="pres">
      <dgm:prSet presAssocID="{FA7AD73A-261A-429B-9B91-E72C5289943B}" presName="negativeSpace" presStyleCnt="0"/>
      <dgm:spPr/>
    </dgm:pt>
    <dgm:pt modelId="{007318D6-BE18-CF4F-A585-7113B5D0DC88}" type="pres">
      <dgm:prSet presAssocID="{FA7AD73A-261A-429B-9B91-E72C5289943B}" presName="childText" presStyleLbl="conFgAcc1" presStyleIdx="1" presStyleCnt="4">
        <dgm:presLayoutVars>
          <dgm:bulletEnabled val="1"/>
        </dgm:presLayoutVars>
      </dgm:prSet>
      <dgm:spPr/>
    </dgm:pt>
    <dgm:pt modelId="{8847289E-338B-6544-9650-AC34419D2B2A}" type="pres">
      <dgm:prSet presAssocID="{5FE24C87-AF32-4380-B4D3-AFFDC6AAA311}" presName="spaceBetweenRectangles" presStyleCnt="0"/>
      <dgm:spPr/>
    </dgm:pt>
    <dgm:pt modelId="{55275D59-D745-BE4A-85F5-F2EE122F457E}" type="pres">
      <dgm:prSet presAssocID="{4715B630-4CFD-41D2-8C42-E4C4FEE42D57}" presName="parentLin" presStyleCnt="0"/>
      <dgm:spPr/>
    </dgm:pt>
    <dgm:pt modelId="{722851D4-0B46-E64A-87A1-EF0FFCB6FF44}" type="pres">
      <dgm:prSet presAssocID="{4715B630-4CFD-41D2-8C42-E4C4FEE42D57}" presName="parentLeftMargin" presStyleLbl="node1" presStyleIdx="1" presStyleCnt="4"/>
      <dgm:spPr/>
    </dgm:pt>
    <dgm:pt modelId="{0F4C90EA-0AEC-5E45-8420-5D2617CA79D5}" type="pres">
      <dgm:prSet presAssocID="{4715B630-4CFD-41D2-8C42-E4C4FEE42D57}" presName="parentText" presStyleLbl="node1" presStyleIdx="2" presStyleCnt="4" custLinFactX="18934" custLinFactNeighborX="100000" custLinFactNeighborY="-7170">
        <dgm:presLayoutVars>
          <dgm:chMax val="0"/>
          <dgm:bulletEnabled val="1"/>
        </dgm:presLayoutVars>
      </dgm:prSet>
      <dgm:spPr/>
    </dgm:pt>
    <dgm:pt modelId="{0579E655-D165-B64E-BE15-A129E714F370}" type="pres">
      <dgm:prSet presAssocID="{4715B630-4CFD-41D2-8C42-E4C4FEE42D57}" presName="negativeSpace" presStyleCnt="0"/>
      <dgm:spPr/>
    </dgm:pt>
    <dgm:pt modelId="{C31CFAD7-6D68-0948-B11B-2216DBD77751}" type="pres">
      <dgm:prSet presAssocID="{4715B630-4CFD-41D2-8C42-E4C4FEE42D57}" presName="childText" presStyleLbl="conFgAcc1" presStyleIdx="2" presStyleCnt="4">
        <dgm:presLayoutVars>
          <dgm:bulletEnabled val="1"/>
        </dgm:presLayoutVars>
      </dgm:prSet>
      <dgm:spPr/>
    </dgm:pt>
    <dgm:pt modelId="{4531AF0B-E844-0F41-87D0-9B9EC90867B4}" type="pres">
      <dgm:prSet presAssocID="{06EF6415-A101-42D8-AF80-2D8EA160798D}" presName="spaceBetweenRectangles" presStyleCnt="0"/>
      <dgm:spPr/>
    </dgm:pt>
    <dgm:pt modelId="{43DC940C-F0D2-FF49-A8F9-A2F2ABA1C836}" type="pres">
      <dgm:prSet presAssocID="{A327FF3F-8B07-4B1E-8543-53DFCB622A48}" presName="parentLin" presStyleCnt="0"/>
      <dgm:spPr/>
    </dgm:pt>
    <dgm:pt modelId="{55EE3A53-5A45-294F-BD8D-0C1DC9ABE479}" type="pres">
      <dgm:prSet presAssocID="{A327FF3F-8B07-4B1E-8543-53DFCB622A48}" presName="parentLeftMargin" presStyleLbl="node1" presStyleIdx="2" presStyleCnt="4"/>
      <dgm:spPr/>
    </dgm:pt>
    <dgm:pt modelId="{883994A5-E4E7-384A-AD76-552DC471B754}" type="pres">
      <dgm:prSet presAssocID="{A327FF3F-8B07-4B1E-8543-53DFCB622A48}" presName="parentText" presStyleLbl="node1" presStyleIdx="3" presStyleCnt="4" custLinFactX="18634" custLinFactNeighborX="100000" custLinFactNeighborY="-8655">
        <dgm:presLayoutVars>
          <dgm:chMax val="0"/>
          <dgm:bulletEnabled val="1"/>
        </dgm:presLayoutVars>
      </dgm:prSet>
      <dgm:spPr/>
    </dgm:pt>
    <dgm:pt modelId="{FC53E859-0169-564E-A48E-949CB281C365}" type="pres">
      <dgm:prSet presAssocID="{A327FF3F-8B07-4B1E-8543-53DFCB622A48}" presName="negativeSpace" presStyleCnt="0"/>
      <dgm:spPr/>
    </dgm:pt>
    <dgm:pt modelId="{2F1B4127-49E3-1641-A5E7-7627ADBBB928}" type="pres">
      <dgm:prSet presAssocID="{A327FF3F-8B07-4B1E-8543-53DFCB622A4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50B9D0B-22CA-874A-881D-426F404B7E97}" type="presOf" srcId="{4715B630-4CFD-41D2-8C42-E4C4FEE42D57}" destId="{722851D4-0B46-E64A-87A1-EF0FFCB6FF44}" srcOrd="0" destOrd="0" presId="urn:microsoft.com/office/officeart/2005/8/layout/list1"/>
    <dgm:cxn modelId="{5B08AE2F-C909-4790-9106-06CADE9A0937}" srcId="{A17815C3-C89C-42E4-8940-AF5706D25824}" destId="{4715B630-4CFD-41D2-8C42-E4C4FEE42D57}" srcOrd="2" destOrd="0" parTransId="{E3E1E859-84B1-4C89-9BBC-8F0383B82D15}" sibTransId="{06EF6415-A101-42D8-AF80-2D8EA160798D}"/>
    <dgm:cxn modelId="{85DCCE61-5AEE-FE42-9EAE-166D6225EA4E}" type="presOf" srcId="{A17815C3-C89C-42E4-8940-AF5706D25824}" destId="{820D1885-052A-2249-A759-7DB386C24DEF}" srcOrd="0" destOrd="0" presId="urn:microsoft.com/office/officeart/2005/8/layout/list1"/>
    <dgm:cxn modelId="{1EC31768-2AAA-9142-81D8-DA3CFF880DD5}" type="presOf" srcId="{A327FF3F-8B07-4B1E-8543-53DFCB622A48}" destId="{883994A5-E4E7-384A-AD76-552DC471B754}" srcOrd="1" destOrd="0" presId="urn:microsoft.com/office/officeart/2005/8/layout/list1"/>
    <dgm:cxn modelId="{402C2275-355F-F547-8CF2-7B492585551A}" type="presOf" srcId="{2243C6A9-1FDA-4258-A12B-1F33710EE7F3}" destId="{721A8047-4191-9046-A226-ED4A51179B63}" srcOrd="1" destOrd="0" presId="urn:microsoft.com/office/officeart/2005/8/layout/list1"/>
    <dgm:cxn modelId="{EE7AA38B-7F50-41C8-9716-9E4B5E94C177}" srcId="{A17815C3-C89C-42E4-8940-AF5706D25824}" destId="{2243C6A9-1FDA-4258-A12B-1F33710EE7F3}" srcOrd="0" destOrd="0" parTransId="{760CEA0B-8237-4F2B-9F80-781FC827860C}" sibTransId="{FEAAAE4C-05AD-4BBB-8640-B5EEFF18F0A4}"/>
    <dgm:cxn modelId="{726BCCA2-D909-4DA0-AE0C-A311E832A3A8}" srcId="{A17815C3-C89C-42E4-8940-AF5706D25824}" destId="{A327FF3F-8B07-4B1E-8543-53DFCB622A48}" srcOrd="3" destOrd="0" parTransId="{3ADAF976-DC6A-4225-B5D1-85C5BE989D63}" sibTransId="{33647C57-EF6C-4EE7-9194-15F9BC4D18BD}"/>
    <dgm:cxn modelId="{4D47FBAF-CB09-0840-BFDD-A429874F77E2}" type="presOf" srcId="{2243C6A9-1FDA-4258-A12B-1F33710EE7F3}" destId="{FF6D00B6-C157-DA42-B3B0-D52843DDA822}" srcOrd="0" destOrd="0" presId="urn:microsoft.com/office/officeart/2005/8/layout/list1"/>
    <dgm:cxn modelId="{BF6345B2-C143-FC49-88C0-1E57AE341B4A}" type="presOf" srcId="{A327FF3F-8B07-4B1E-8543-53DFCB622A48}" destId="{55EE3A53-5A45-294F-BD8D-0C1DC9ABE479}" srcOrd="0" destOrd="0" presId="urn:microsoft.com/office/officeart/2005/8/layout/list1"/>
    <dgm:cxn modelId="{ADCB77D2-1132-A14A-B21F-1004E6DE112C}" type="presOf" srcId="{FA7AD73A-261A-429B-9B91-E72C5289943B}" destId="{0F3F52E0-FA74-694E-93B1-5CB13F2270C4}" srcOrd="1" destOrd="0" presId="urn:microsoft.com/office/officeart/2005/8/layout/list1"/>
    <dgm:cxn modelId="{0C2B7ADE-4B70-420F-8785-EDC1A0FDB235}" srcId="{A17815C3-C89C-42E4-8940-AF5706D25824}" destId="{FA7AD73A-261A-429B-9B91-E72C5289943B}" srcOrd="1" destOrd="0" parTransId="{01C8D520-45C6-4562-BCD0-0C7FC51D09E1}" sibTransId="{5FE24C87-AF32-4380-B4D3-AFFDC6AAA311}"/>
    <dgm:cxn modelId="{FE3125ED-F0DA-C142-8B37-C6E68E8ED2BF}" type="presOf" srcId="{FA7AD73A-261A-429B-9B91-E72C5289943B}" destId="{F1E40C2E-2470-E94F-BD61-A13B9DD58B17}" srcOrd="0" destOrd="0" presId="urn:microsoft.com/office/officeart/2005/8/layout/list1"/>
    <dgm:cxn modelId="{C2EA65F7-3048-8E4A-AF99-162383851240}" type="presOf" srcId="{4715B630-4CFD-41D2-8C42-E4C4FEE42D57}" destId="{0F4C90EA-0AEC-5E45-8420-5D2617CA79D5}" srcOrd="1" destOrd="0" presId="urn:microsoft.com/office/officeart/2005/8/layout/list1"/>
    <dgm:cxn modelId="{0475E8F7-B7AC-1940-9060-C3CE40F1B9EB}" type="presParOf" srcId="{820D1885-052A-2249-A759-7DB386C24DEF}" destId="{2E8DF33B-5AF9-BD4C-A709-4C48DFC6B7FB}" srcOrd="0" destOrd="0" presId="urn:microsoft.com/office/officeart/2005/8/layout/list1"/>
    <dgm:cxn modelId="{A0DBD718-F6F1-4D43-B701-6539D97C8E7B}" type="presParOf" srcId="{2E8DF33B-5AF9-BD4C-A709-4C48DFC6B7FB}" destId="{FF6D00B6-C157-DA42-B3B0-D52843DDA822}" srcOrd="0" destOrd="0" presId="urn:microsoft.com/office/officeart/2005/8/layout/list1"/>
    <dgm:cxn modelId="{A196C71D-811A-9340-BF50-EAF9CC60C60A}" type="presParOf" srcId="{2E8DF33B-5AF9-BD4C-A709-4C48DFC6B7FB}" destId="{721A8047-4191-9046-A226-ED4A51179B63}" srcOrd="1" destOrd="0" presId="urn:microsoft.com/office/officeart/2005/8/layout/list1"/>
    <dgm:cxn modelId="{61E94324-6EDA-1345-A25F-3CFFF309C718}" type="presParOf" srcId="{820D1885-052A-2249-A759-7DB386C24DEF}" destId="{DFBD059F-DC61-FD4F-9334-34E6435FA86B}" srcOrd="1" destOrd="0" presId="urn:microsoft.com/office/officeart/2005/8/layout/list1"/>
    <dgm:cxn modelId="{18B550B9-63A2-5847-9A18-48DD154A03AD}" type="presParOf" srcId="{820D1885-052A-2249-A759-7DB386C24DEF}" destId="{E3FCE753-7FB6-9A47-84ED-47A1F3E1F878}" srcOrd="2" destOrd="0" presId="urn:microsoft.com/office/officeart/2005/8/layout/list1"/>
    <dgm:cxn modelId="{31E39358-732F-034C-BB2D-59CA6D10AA1D}" type="presParOf" srcId="{820D1885-052A-2249-A759-7DB386C24DEF}" destId="{AC4558DD-1FE2-2042-B517-BF4E11EE0F53}" srcOrd="3" destOrd="0" presId="urn:microsoft.com/office/officeart/2005/8/layout/list1"/>
    <dgm:cxn modelId="{EA175171-F617-C04E-BE1D-4A7D1D2E0D5C}" type="presParOf" srcId="{820D1885-052A-2249-A759-7DB386C24DEF}" destId="{8C17A0E5-4108-564A-AC40-93F59C8303AE}" srcOrd="4" destOrd="0" presId="urn:microsoft.com/office/officeart/2005/8/layout/list1"/>
    <dgm:cxn modelId="{9A8F9845-ADB7-024B-89E2-8E876BC5CFE9}" type="presParOf" srcId="{8C17A0E5-4108-564A-AC40-93F59C8303AE}" destId="{F1E40C2E-2470-E94F-BD61-A13B9DD58B17}" srcOrd="0" destOrd="0" presId="urn:microsoft.com/office/officeart/2005/8/layout/list1"/>
    <dgm:cxn modelId="{7EF046A0-2CD1-EF49-B546-E58987F53827}" type="presParOf" srcId="{8C17A0E5-4108-564A-AC40-93F59C8303AE}" destId="{0F3F52E0-FA74-694E-93B1-5CB13F2270C4}" srcOrd="1" destOrd="0" presId="urn:microsoft.com/office/officeart/2005/8/layout/list1"/>
    <dgm:cxn modelId="{1C91C62E-D0D7-D349-803D-76D227B37B04}" type="presParOf" srcId="{820D1885-052A-2249-A759-7DB386C24DEF}" destId="{09B98FF1-C7D4-EF47-9949-27A28EB2CCFD}" srcOrd="5" destOrd="0" presId="urn:microsoft.com/office/officeart/2005/8/layout/list1"/>
    <dgm:cxn modelId="{1EF6B612-1042-F44D-ACE9-8A2359F8E1B7}" type="presParOf" srcId="{820D1885-052A-2249-A759-7DB386C24DEF}" destId="{007318D6-BE18-CF4F-A585-7113B5D0DC88}" srcOrd="6" destOrd="0" presId="urn:microsoft.com/office/officeart/2005/8/layout/list1"/>
    <dgm:cxn modelId="{E112B0A3-D99D-6D43-A6CE-B17C741D4DA6}" type="presParOf" srcId="{820D1885-052A-2249-A759-7DB386C24DEF}" destId="{8847289E-338B-6544-9650-AC34419D2B2A}" srcOrd="7" destOrd="0" presId="urn:microsoft.com/office/officeart/2005/8/layout/list1"/>
    <dgm:cxn modelId="{C593358F-1EC4-154A-832B-696F61253885}" type="presParOf" srcId="{820D1885-052A-2249-A759-7DB386C24DEF}" destId="{55275D59-D745-BE4A-85F5-F2EE122F457E}" srcOrd="8" destOrd="0" presId="urn:microsoft.com/office/officeart/2005/8/layout/list1"/>
    <dgm:cxn modelId="{B6353EF0-2AC6-E34A-82B0-BFBC5616A361}" type="presParOf" srcId="{55275D59-D745-BE4A-85F5-F2EE122F457E}" destId="{722851D4-0B46-E64A-87A1-EF0FFCB6FF44}" srcOrd="0" destOrd="0" presId="urn:microsoft.com/office/officeart/2005/8/layout/list1"/>
    <dgm:cxn modelId="{5675DF9E-3FA7-2944-8B26-5AE78CCA9A2D}" type="presParOf" srcId="{55275D59-D745-BE4A-85F5-F2EE122F457E}" destId="{0F4C90EA-0AEC-5E45-8420-5D2617CA79D5}" srcOrd="1" destOrd="0" presId="urn:microsoft.com/office/officeart/2005/8/layout/list1"/>
    <dgm:cxn modelId="{68F58EB7-AD3D-5E43-B3B6-6AF6C11B30E0}" type="presParOf" srcId="{820D1885-052A-2249-A759-7DB386C24DEF}" destId="{0579E655-D165-B64E-BE15-A129E714F370}" srcOrd="9" destOrd="0" presId="urn:microsoft.com/office/officeart/2005/8/layout/list1"/>
    <dgm:cxn modelId="{82721ABF-93A4-4C44-85D1-166A3F4F9E5D}" type="presParOf" srcId="{820D1885-052A-2249-A759-7DB386C24DEF}" destId="{C31CFAD7-6D68-0948-B11B-2216DBD77751}" srcOrd="10" destOrd="0" presId="urn:microsoft.com/office/officeart/2005/8/layout/list1"/>
    <dgm:cxn modelId="{CBD5777B-A210-8643-8769-DD63604FA571}" type="presParOf" srcId="{820D1885-052A-2249-A759-7DB386C24DEF}" destId="{4531AF0B-E844-0F41-87D0-9B9EC90867B4}" srcOrd="11" destOrd="0" presId="urn:microsoft.com/office/officeart/2005/8/layout/list1"/>
    <dgm:cxn modelId="{DC38DE06-A0BC-4A45-8000-AF3A53B54C75}" type="presParOf" srcId="{820D1885-052A-2249-A759-7DB386C24DEF}" destId="{43DC940C-F0D2-FF49-A8F9-A2F2ABA1C836}" srcOrd="12" destOrd="0" presId="urn:microsoft.com/office/officeart/2005/8/layout/list1"/>
    <dgm:cxn modelId="{EB6FFC0E-2436-5D42-9EC1-D6279E654690}" type="presParOf" srcId="{43DC940C-F0D2-FF49-A8F9-A2F2ABA1C836}" destId="{55EE3A53-5A45-294F-BD8D-0C1DC9ABE479}" srcOrd="0" destOrd="0" presId="urn:microsoft.com/office/officeart/2005/8/layout/list1"/>
    <dgm:cxn modelId="{0FD02F9F-530A-9440-9E5B-BED4C5453721}" type="presParOf" srcId="{43DC940C-F0D2-FF49-A8F9-A2F2ABA1C836}" destId="{883994A5-E4E7-384A-AD76-552DC471B754}" srcOrd="1" destOrd="0" presId="urn:microsoft.com/office/officeart/2005/8/layout/list1"/>
    <dgm:cxn modelId="{B6310FBB-3287-8D49-8889-14C9F74BCA79}" type="presParOf" srcId="{820D1885-052A-2249-A759-7DB386C24DEF}" destId="{FC53E859-0169-564E-A48E-949CB281C365}" srcOrd="13" destOrd="0" presId="urn:microsoft.com/office/officeart/2005/8/layout/list1"/>
    <dgm:cxn modelId="{1AF25B43-7FB3-304E-BF65-6A15D7DF81C3}" type="presParOf" srcId="{820D1885-052A-2249-A759-7DB386C24DEF}" destId="{2F1B4127-49E3-1641-A5E7-7627ADBBB92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498CF1D-C201-4690-994C-4158ABA2E42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8222987-723C-46F5-93FF-FEA6F7142C18}">
      <dgm:prSet custT="1"/>
      <dgm:spPr/>
      <dgm:t>
        <a:bodyPr/>
        <a:lstStyle/>
        <a:p>
          <a:r>
            <a:rPr lang="en-US" sz="2400" dirty="0"/>
            <a:t>Suicide-Related Disparities Among YEH</a:t>
          </a:r>
        </a:p>
      </dgm:t>
    </dgm:pt>
    <dgm:pt modelId="{1267F00F-98E7-49BD-A86A-F2C39CB3C6A3}" type="parTrans" cxnId="{286AE327-C7E6-446C-B408-B9AF977FFF7F}">
      <dgm:prSet/>
      <dgm:spPr/>
      <dgm:t>
        <a:bodyPr/>
        <a:lstStyle/>
        <a:p>
          <a:endParaRPr lang="en-US"/>
        </a:p>
      </dgm:t>
    </dgm:pt>
    <dgm:pt modelId="{810B55FD-DDAF-4B8B-9F92-0D05A20CBB25}" type="sibTrans" cxnId="{286AE327-C7E6-446C-B408-B9AF977FFF7F}">
      <dgm:prSet/>
      <dgm:spPr/>
      <dgm:t>
        <a:bodyPr/>
        <a:lstStyle/>
        <a:p>
          <a:endParaRPr lang="en-US"/>
        </a:p>
      </dgm:t>
    </dgm:pt>
    <dgm:pt modelId="{0B4A6503-9012-4288-8BD5-6D05D3CFA6E4}">
      <dgm:prSet custT="1"/>
      <dgm:spPr/>
      <dgm:t>
        <a:bodyPr/>
        <a:lstStyle/>
        <a:p>
          <a:r>
            <a:rPr lang="en-US" sz="2400" dirty="0"/>
            <a:t>Suicide-Related Disparities Among Youth with Minoritized Identities (e.g., gender and sexual minorities)</a:t>
          </a:r>
        </a:p>
      </dgm:t>
    </dgm:pt>
    <dgm:pt modelId="{A0C46D44-9D04-4FC4-BD13-4C8075E6C6AC}" type="parTrans" cxnId="{DFA9721B-D5CB-4ADD-98DA-6C33C4BEE4BE}">
      <dgm:prSet/>
      <dgm:spPr/>
      <dgm:t>
        <a:bodyPr/>
        <a:lstStyle/>
        <a:p>
          <a:endParaRPr lang="en-US"/>
        </a:p>
      </dgm:t>
    </dgm:pt>
    <dgm:pt modelId="{273E2E42-CB32-4E67-A7F2-E8ED3F261A2D}" type="sibTrans" cxnId="{DFA9721B-D5CB-4ADD-98DA-6C33C4BEE4BE}">
      <dgm:prSet/>
      <dgm:spPr/>
      <dgm:t>
        <a:bodyPr/>
        <a:lstStyle/>
        <a:p>
          <a:endParaRPr lang="en-US"/>
        </a:p>
      </dgm:t>
    </dgm:pt>
    <dgm:pt modelId="{1C1DE0B7-702C-4596-8933-2CC84BF5210F}">
      <dgm:prSet custT="1"/>
      <dgm:spPr/>
      <dgm:t>
        <a:bodyPr/>
        <a:lstStyle/>
        <a:p>
          <a:r>
            <a:rPr lang="en-US" sz="2400" dirty="0"/>
            <a:t>Youth with Minoritized Identities (e.g., racial/ethnic, gender, and sexual minorities) are overrepresented among YEH</a:t>
          </a:r>
        </a:p>
      </dgm:t>
    </dgm:pt>
    <dgm:pt modelId="{F4930B30-8004-4DEB-BDD0-3BB9A37B1843}" type="parTrans" cxnId="{4420E848-E443-46A6-BB6F-61111AC9CE18}">
      <dgm:prSet/>
      <dgm:spPr/>
      <dgm:t>
        <a:bodyPr/>
        <a:lstStyle/>
        <a:p>
          <a:endParaRPr lang="en-US"/>
        </a:p>
      </dgm:t>
    </dgm:pt>
    <dgm:pt modelId="{E842CFB9-826B-4D6D-8112-A8BF20FD24F1}" type="sibTrans" cxnId="{4420E848-E443-46A6-BB6F-61111AC9CE18}">
      <dgm:prSet/>
      <dgm:spPr/>
      <dgm:t>
        <a:bodyPr/>
        <a:lstStyle/>
        <a:p>
          <a:endParaRPr lang="en-US"/>
        </a:p>
      </dgm:t>
    </dgm:pt>
    <dgm:pt modelId="{34041D66-66C4-9D45-98B9-0A7B4BD15AC6}" type="pres">
      <dgm:prSet presAssocID="{E498CF1D-C201-4690-994C-4158ABA2E427}" presName="linear" presStyleCnt="0">
        <dgm:presLayoutVars>
          <dgm:animLvl val="lvl"/>
          <dgm:resizeHandles val="exact"/>
        </dgm:presLayoutVars>
      </dgm:prSet>
      <dgm:spPr/>
    </dgm:pt>
    <dgm:pt modelId="{F8F8ECFE-6D0B-494C-8E90-E0ACC1C3EEE8}" type="pres">
      <dgm:prSet presAssocID="{78222987-723C-46F5-93FF-FEA6F7142C1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7E236FE-815E-C44A-9F57-2D7704EC9B31}" type="pres">
      <dgm:prSet presAssocID="{810B55FD-DDAF-4B8B-9F92-0D05A20CBB25}" presName="spacer" presStyleCnt="0"/>
      <dgm:spPr/>
    </dgm:pt>
    <dgm:pt modelId="{14342A3B-8F32-2344-8D28-20C7A11D64DB}" type="pres">
      <dgm:prSet presAssocID="{0B4A6503-9012-4288-8BD5-6D05D3CFA6E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5500A4-1115-A34C-99F6-F3498259FF90}" type="pres">
      <dgm:prSet presAssocID="{273E2E42-CB32-4E67-A7F2-E8ED3F261A2D}" presName="spacer" presStyleCnt="0"/>
      <dgm:spPr/>
    </dgm:pt>
    <dgm:pt modelId="{D195A595-13C6-934E-88FB-C1C3892D050B}" type="pres">
      <dgm:prSet presAssocID="{1C1DE0B7-702C-4596-8933-2CC84BF5210F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FFA1817-3001-3045-8E1C-043CD43A108D}" type="presOf" srcId="{1C1DE0B7-702C-4596-8933-2CC84BF5210F}" destId="{D195A595-13C6-934E-88FB-C1C3892D050B}" srcOrd="0" destOrd="0" presId="urn:microsoft.com/office/officeart/2005/8/layout/vList2"/>
    <dgm:cxn modelId="{DFA9721B-D5CB-4ADD-98DA-6C33C4BEE4BE}" srcId="{E498CF1D-C201-4690-994C-4158ABA2E427}" destId="{0B4A6503-9012-4288-8BD5-6D05D3CFA6E4}" srcOrd="1" destOrd="0" parTransId="{A0C46D44-9D04-4FC4-BD13-4C8075E6C6AC}" sibTransId="{273E2E42-CB32-4E67-A7F2-E8ED3F261A2D}"/>
    <dgm:cxn modelId="{B4332927-E598-A840-9A74-7CC5AA4C3813}" type="presOf" srcId="{E498CF1D-C201-4690-994C-4158ABA2E427}" destId="{34041D66-66C4-9D45-98B9-0A7B4BD15AC6}" srcOrd="0" destOrd="0" presId="urn:microsoft.com/office/officeart/2005/8/layout/vList2"/>
    <dgm:cxn modelId="{286AE327-C7E6-446C-B408-B9AF977FFF7F}" srcId="{E498CF1D-C201-4690-994C-4158ABA2E427}" destId="{78222987-723C-46F5-93FF-FEA6F7142C18}" srcOrd="0" destOrd="0" parTransId="{1267F00F-98E7-49BD-A86A-F2C39CB3C6A3}" sibTransId="{810B55FD-DDAF-4B8B-9F92-0D05A20CBB25}"/>
    <dgm:cxn modelId="{4420E848-E443-46A6-BB6F-61111AC9CE18}" srcId="{E498CF1D-C201-4690-994C-4158ABA2E427}" destId="{1C1DE0B7-702C-4596-8933-2CC84BF5210F}" srcOrd="2" destOrd="0" parTransId="{F4930B30-8004-4DEB-BDD0-3BB9A37B1843}" sibTransId="{E842CFB9-826B-4D6D-8112-A8BF20FD24F1}"/>
    <dgm:cxn modelId="{10DD2289-B510-4947-AF7F-93121FF8C776}" type="presOf" srcId="{0B4A6503-9012-4288-8BD5-6D05D3CFA6E4}" destId="{14342A3B-8F32-2344-8D28-20C7A11D64DB}" srcOrd="0" destOrd="0" presId="urn:microsoft.com/office/officeart/2005/8/layout/vList2"/>
    <dgm:cxn modelId="{9C1429FA-B8E3-8E49-9816-C54D3F36A0D3}" type="presOf" srcId="{78222987-723C-46F5-93FF-FEA6F7142C18}" destId="{F8F8ECFE-6D0B-494C-8E90-E0ACC1C3EEE8}" srcOrd="0" destOrd="0" presId="urn:microsoft.com/office/officeart/2005/8/layout/vList2"/>
    <dgm:cxn modelId="{6E579FFB-A68C-5F48-B6AB-016E0B62C8ED}" type="presParOf" srcId="{34041D66-66C4-9D45-98B9-0A7B4BD15AC6}" destId="{F8F8ECFE-6D0B-494C-8E90-E0ACC1C3EEE8}" srcOrd="0" destOrd="0" presId="urn:microsoft.com/office/officeart/2005/8/layout/vList2"/>
    <dgm:cxn modelId="{CCE98402-B0E6-8740-B8E2-18D48D799ED8}" type="presParOf" srcId="{34041D66-66C4-9D45-98B9-0A7B4BD15AC6}" destId="{C7E236FE-815E-C44A-9F57-2D7704EC9B31}" srcOrd="1" destOrd="0" presId="urn:microsoft.com/office/officeart/2005/8/layout/vList2"/>
    <dgm:cxn modelId="{5458E8BB-B21F-E34A-9548-4740442B7FF8}" type="presParOf" srcId="{34041D66-66C4-9D45-98B9-0A7B4BD15AC6}" destId="{14342A3B-8F32-2344-8D28-20C7A11D64DB}" srcOrd="2" destOrd="0" presId="urn:microsoft.com/office/officeart/2005/8/layout/vList2"/>
    <dgm:cxn modelId="{4D60217E-F9A0-994F-B6EC-2A2B702FCD6F}" type="presParOf" srcId="{34041D66-66C4-9D45-98B9-0A7B4BD15AC6}" destId="{2F5500A4-1115-A34C-99F6-F3498259FF90}" srcOrd="3" destOrd="0" presId="urn:microsoft.com/office/officeart/2005/8/layout/vList2"/>
    <dgm:cxn modelId="{6757CD9D-9B10-7A48-BB38-6F680A136BE9}" type="presParOf" srcId="{34041D66-66C4-9D45-98B9-0A7B4BD15AC6}" destId="{D195A595-13C6-934E-88FB-C1C3892D050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1D43A-ADA9-4B4A-B5F7-EE9039D1360D}">
      <dsp:nvSpPr>
        <dsp:cNvPr id="0" name=""/>
        <dsp:cNvSpPr/>
      </dsp:nvSpPr>
      <dsp:spPr>
        <a:xfrm>
          <a:off x="0" y="717152"/>
          <a:ext cx="4660899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D5C0B5-4EDF-0041-BE37-B17DAB6AFFBA}">
      <dsp:nvSpPr>
        <dsp:cNvPr id="0" name=""/>
        <dsp:cNvSpPr/>
      </dsp:nvSpPr>
      <dsp:spPr>
        <a:xfrm>
          <a:off x="233044" y="480992"/>
          <a:ext cx="3262629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20" tIns="0" rIns="123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Age (Younger = higher risk)</a:t>
          </a:r>
        </a:p>
      </dsp:txBody>
      <dsp:txXfrm>
        <a:off x="256101" y="504049"/>
        <a:ext cx="3216515" cy="426206"/>
      </dsp:txXfrm>
    </dsp:sp>
    <dsp:sp modelId="{6B859BC0-785E-3F42-9E77-EBB6B152071D}">
      <dsp:nvSpPr>
        <dsp:cNvPr id="0" name=""/>
        <dsp:cNvSpPr/>
      </dsp:nvSpPr>
      <dsp:spPr>
        <a:xfrm>
          <a:off x="0" y="1442912"/>
          <a:ext cx="4660899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20B7B9-0178-D240-B01D-E48E56CC23C9}">
      <dsp:nvSpPr>
        <dsp:cNvPr id="0" name=""/>
        <dsp:cNvSpPr/>
      </dsp:nvSpPr>
      <dsp:spPr>
        <a:xfrm>
          <a:off x="233044" y="1206752"/>
          <a:ext cx="3262629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20" tIns="0" rIns="123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Gender (Female = higher risk)</a:t>
          </a:r>
        </a:p>
      </dsp:txBody>
      <dsp:txXfrm>
        <a:off x="256101" y="1229809"/>
        <a:ext cx="3216515" cy="426206"/>
      </dsp:txXfrm>
    </dsp:sp>
    <dsp:sp modelId="{76DFD166-28E4-1546-8D7E-74FEF3BD3374}">
      <dsp:nvSpPr>
        <dsp:cNvPr id="0" name=""/>
        <dsp:cNvSpPr/>
      </dsp:nvSpPr>
      <dsp:spPr>
        <a:xfrm>
          <a:off x="0" y="2168671"/>
          <a:ext cx="4660899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001C2-ABE9-CC44-A2EC-DB0F978C1CA2}">
      <dsp:nvSpPr>
        <dsp:cNvPr id="0" name=""/>
        <dsp:cNvSpPr/>
      </dsp:nvSpPr>
      <dsp:spPr>
        <a:xfrm>
          <a:off x="233044" y="1932512"/>
          <a:ext cx="3262629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20" tIns="0" rIns="123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Depression</a:t>
          </a:r>
        </a:p>
      </dsp:txBody>
      <dsp:txXfrm>
        <a:off x="256101" y="1955569"/>
        <a:ext cx="3216515" cy="426206"/>
      </dsp:txXfrm>
    </dsp:sp>
    <dsp:sp modelId="{FB8CA16A-9657-424A-B0B0-1D6063916312}">
      <dsp:nvSpPr>
        <dsp:cNvPr id="0" name=""/>
        <dsp:cNvSpPr/>
      </dsp:nvSpPr>
      <dsp:spPr>
        <a:xfrm>
          <a:off x="0" y="2894431"/>
          <a:ext cx="4660899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A24AE9-3568-074E-8C53-62BADB730ACB}">
      <dsp:nvSpPr>
        <dsp:cNvPr id="0" name=""/>
        <dsp:cNvSpPr/>
      </dsp:nvSpPr>
      <dsp:spPr>
        <a:xfrm>
          <a:off x="233044" y="2658272"/>
          <a:ext cx="3262629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20" tIns="0" rIns="123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Substance Use</a:t>
          </a:r>
        </a:p>
      </dsp:txBody>
      <dsp:txXfrm>
        <a:off x="256101" y="2681329"/>
        <a:ext cx="3216515" cy="426206"/>
      </dsp:txXfrm>
    </dsp:sp>
    <dsp:sp modelId="{76B714F7-094F-0E4E-BF63-412DFC640F19}">
      <dsp:nvSpPr>
        <dsp:cNvPr id="0" name=""/>
        <dsp:cNvSpPr/>
      </dsp:nvSpPr>
      <dsp:spPr>
        <a:xfrm>
          <a:off x="0" y="3620192"/>
          <a:ext cx="4660899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F9021F-423C-9840-ACB6-1932D2E3DD54}">
      <dsp:nvSpPr>
        <dsp:cNvPr id="0" name=""/>
        <dsp:cNvSpPr/>
      </dsp:nvSpPr>
      <dsp:spPr>
        <a:xfrm>
          <a:off x="233044" y="3384032"/>
          <a:ext cx="3262629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20" tIns="0" rIns="123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History of Trauma</a:t>
          </a:r>
        </a:p>
      </dsp:txBody>
      <dsp:txXfrm>
        <a:off x="256101" y="3407089"/>
        <a:ext cx="3216515" cy="426206"/>
      </dsp:txXfrm>
    </dsp:sp>
    <dsp:sp modelId="{DF08DDD2-6D1B-D34E-9529-E74E7AB9ED1C}">
      <dsp:nvSpPr>
        <dsp:cNvPr id="0" name=""/>
        <dsp:cNvSpPr/>
      </dsp:nvSpPr>
      <dsp:spPr>
        <a:xfrm>
          <a:off x="0" y="4345952"/>
          <a:ext cx="4660899" cy="4031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8E6D2-C23C-8C4C-B57E-5BABC96B64E2}">
      <dsp:nvSpPr>
        <dsp:cNvPr id="0" name=""/>
        <dsp:cNvSpPr/>
      </dsp:nvSpPr>
      <dsp:spPr>
        <a:xfrm>
          <a:off x="233044" y="4109792"/>
          <a:ext cx="3262629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3320" tIns="0" rIns="12332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Post-traumatic Stress</a:t>
          </a:r>
        </a:p>
      </dsp:txBody>
      <dsp:txXfrm>
        <a:off x="256101" y="4132849"/>
        <a:ext cx="3216515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CE753-7FB6-9A47-84ED-47A1F3E1F878}">
      <dsp:nvSpPr>
        <dsp:cNvPr id="0" name=""/>
        <dsp:cNvSpPr/>
      </dsp:nvSpPr>
      <dsp:spPr>
        <a:xfrm>
          <a:off x="0" y="808824"/>
          <a:ext cx="541850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A8047-4191-9046-A226-ED4A51179B63}">
      <dsp:nvSpPr>
        <dsp:cNvPr id="0" name=""/>
        <dsp:cNvSpPr/>
      </dsp:nvSpPr>
      <dsp:spPr>
        <a:xfrm>
          <a:off x="270925" y="543144"/>
          <a:ext cx="379295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365" tIns="0" rIns="14336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Social support</a:t>
          </a:r>
        </a:p>
      </dsp:txBody>
      <dsp:txXfrm>
        <a:off x="296864" y="569083"/>
        <a:ext cx="3741072" cy="479482"/>
      </dsp:txXfrm>
    </dsp:sp>
    <dsp:sp modelId="{C31CFAD7-6D68-0948-B11B-2216DBD77751}">
      <dsp:nvSpPr>
        <dsp:cNvPr id="0" name=""/>
        <dsp:cNvSpPr/>
      </dsp:nvSpPr>
      <dsp:spPr>
        <a:xfrm>
          <a:off x="0" y="1625304"/>
          <a:ext cx="541850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C90EA-0AEC-5E45-8420-5D2617CA79D5}">
      <dsp:nvSpPr>
        <dsp:cNvPr id="0" name=""/>
        <dsp:cNvSpPr/>
      </dsp:nvSpPr>
      <dsp:spPr>
        <a:xfrm>
          <a:off x="270925" y="1359624"/>
          <a:ext cx="379295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365" tIns="0" rIns="14336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Contagion </a:t>
          </a:r>
        </a:p>
      </dsp:txBody>
      <dsp:txXfrm>
        <a:off x="296864" y="1385563"/>
        <a:ext cx="3741072" cy="479482"/>
      </dsp:txXfrm>
    </dsp:sp>
    <dsp:sp modelId="{007318D6-BE18-CF4F-A585-7113B5D0DC88}">
      <dsp:nvSpPr>
        <dsp:cNvPr id="0" name=""/>
        <dsp:cNvSpPr/>
      </dsp:nvSpPr>
      <dsp:spPr>
        <a:xfrm>
          <a:off x="0" y="2441784"/>
          <a:ext cx="541850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F52E0-FA74-694E-93B1-5CB13F2270C4}">
      <dsp:nvSpPr>
        <dsp:cNvPr id="0" name=""/>
        <dsp:cNvSpPr/>
      </dsp:nvSpPr>
      <dsp:spPr>
        <a:xfrm>
          <a:off x="270925" y="2176104"/>
          <a:ext cx="379295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365" tIns="0" rIns="14336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Relational Conflict/Victimization</a:t>
          </a:r>
        </a:p>
      </dsp:txBody>
      <dsp:txXfrm>
        <a:off x="296864" y="2202043"/>
        <a:ext cx="3741072" cy="479482"/>
      </dsp:txXfrm>
    </dsp:sp>
    <dsp:sp modelId="{42E526E8-A24F-A940-A7C1-39597765BE97}">
      <dsp:nvSpPr>
        <dsp:cNvPr id="0" name=""/>
        <dsp:cNvSpPr/>
      </dsp:nvSpPr>
      <dsp:spPr>
        <a:xfrm>
          <a:off x="0" y="3258264"/>
          <a:ext cx="5418501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577F65-B074-2D47-9B95-0E1EA8B15EAE}">
      <dsp:nvSpPr>
        <dsp:cNvPr id="0" name=""/>
        <dsp:cNvSpPr/>
      </dsp:nvSpPr>
      <dsp:spPr>
        <a:xfrm>
          <a:off x="270925" y="2992583"/>
          <a:ext cx="3792950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3365" tIns="0" rIns="143365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Coping Norms</a:t>
          </a:r>
        </a:p>
      </dsp:txBody>
      <dsp:txXfrm>
        <a:off x="296864" y="3018522"/>
        <a:ext cx="374107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CE753-7FB6-9A47-84ED-47A1F3E1F878}">
      <dsp:nvSpPr>
        <dsp:cNvPr id="0" name=""/>
        <dsp:cNvSpPr/>
      </dsp:nvSpPr>
      <dsp:spPr>
        <a:xfrm>
          <a:off x="0" y="1213206"/>
          <a:ext cx="605302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A8047-4191-9046-A226-ED4A51179B63}">
      <dsp:nvSpPr>
        <dsp:cNvPr id="0" name=""/>
        <dsp:cNvSpPr/>
      </dsp:nvSpPr>
      <dsp:spPr>
        <a:xfrm>
          <a:off x="1394847" y="960225"/>
          <a:ext cx="423711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53" tIns="0" rIns="1601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Socioeconomic Disadvantage</a:t>
          </a:r>
        </a:p>
      </dsp:txBody>
      <dsp:txXfrm>
        <a:off x="1420786" y="986164"/>
        <a:ext cx="4185240" cy="479482"/>
      </dsp:txXfrm>
    </dsp:sp>
    <dsp:sp modelId="{007318D6-BE18-CF4F-A585-7113B5D0DC88}">
      <dsp:nvSpPr>
        <dsp:cNvPr id="0" name=""/>
        <dsp:cNvSpPr/>
      </dsp:nvSpPr>
      <dsp:spPr>
        <a:xfrm>
          <a:off x="0" y="2029686"/>
          <a:ext cx="605302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F52E0-FA74-694E-93B1-5CB13F2270C4}">
      <dsp:nvSpPr>
        <dsp:cNvPr id="0" name=""/>
        <dsp:cNvSpPr/>
      </dsp:nvSpPr>
      <dsp:spPr>
        <a:xfrm>
          <a:off x="1407558" y="1804049"/>
          <a:ext cx="423711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53" tIns="0" rIns="1601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Inadequate/Inaccessible Healthcare</a:t>
          </a:r>
        </a:p>
      </dsp:txBody>
      <dsp:txXfrm>
        <a:off x="1433497" y="1829988"/>
        <a:ext cx="4185240" cy="479482"/>
      </dsp:txXfrm>
    </dsp:sp>
    <dsp:sp modelId="{C31CFAD7-6D68-0948-B11B-2216DBD77751}">
      <dsp:nvSpPr>
        <dsp:cNvPr id="0" name=""/>
        <dsp:cNvSpPr/>
      </dsp:nvSpPr>
      <dsp:spPr>
        <a:xfrm>
          <a:off x="0" y="2846166"/>
          <a:ext cx="605302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4C90EA-0AEC-5E45-8420-5D2617CA79D5}">
      <dsp:nvSpPr>
        <dsp:cNvPr id="0" name=""/>
        <dsp:cNvSpPr/>
      </dsp:nvSpPr>
      <dsp:spPr>
        <a:xfrm>
          <a:off x="1407558" y="2542387"/>
          <a:ext cx="423711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53" tIns="0" rIns="1601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Discrimination &amp; Social Exclusion </a:t>
          </a:r>
        </a:p>
      </dsp:txBody>
      <dsp:txXfrm>
        <a:off x="1433497" y="2568326"/>
        <a:ext cx="4185240" cy="479482"/>
      </dsp:txXfrm>
    </dsp:sp>
    <dsp:sp modelId="{2F1B4127-49E3-1641-A5E7-7627ADBBB928}">
      <dsp:nvSpPr>
        <dsp:cNvPr id="0" name=""/>
        <dsp:cNvSpPr/>
      </dsp:nvSpPr>
      <dsp:spPr>
        <a:xfrm>
          <a:off x="0" y="3662646"/>
          <a:ext cx="6053027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994A5-E4E7-384A-AD76-552DC471B754}">
      <dsp:nvSpPr>
        <dsp:cNvPr id="0" name=""/>
        <dsp:cNvSpPr/>
      </dsp:nvSpPr>
      <dsp:spPr>
        <a:xfrm>
          <a:off x="1394847" y="3350976"/>
          <a:ext cx="4237118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153" tIns="0" rIns="16015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Historical Trauma</a:t>
          </a:r>
        </a:p>
      </dsp:txBody>
      <dsp:txXfrm>
        <a:off x="1420786" y="3376915"/>
        <a:ext cx="4185240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8ECFE-6D0B-494C-8E90-E0ACC1C3EEE8}">
      <dsp:nvSpPr>
        <dsp:cNvPr id="0" name=""/>
        <dsp:cNvSpPr/>
      </dsp:nvSpPr>
      <dsp:spPr>
        <a:xfrm>
          <a:off x="0" y="63700"/>
          <a:ext cx="5141912" cy="16350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Suicide-Related Disparities Among YEH</a:t>
          </a:r>
        </a:p>
      </dsp:txBody>
      <dsp:txXfrm>
        <a:off x="79818" y="143518"/>
        <a:ext cx="4982276" cy="1475439"/>
      </dsp:txXfrm>
    </dsp:sp>
    <dsp:sp modelId="{14342A3B-8F32-2344-8D28-20C7A11D64DB}">
      <dsp:nvSpPr>
        <dsp:cNvPr id="0" name=""/>
        <dsp:cNvSpPr/>
      </dsp:nvSpPr>
      <dsp:spPr>
        <a:xfrm>
          <a:off x="0" y="1885975"/>
          <a:ext cx="5141912" cy="1635075"/>
        </a:xfrm>
        <a:prstGeom prst="roundRect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Suicide-Related Disparities Among Youth with Minoritized Identities (e.g., gender and sexual minorities)</a:t>
          </a:r>
        </a:p>
      </dsp:txBody>
      <dsp:txXfrm>
        <a:off x="79818" y="1965793"/>
        <a:ext cx="4982276" cy="1475439"/>
      </dsp:txXfrm>
    </dsp:sp>
    <dsp:sp modelId="{D195A595-13C6-934E-88FB-C1C3892D050B}">
      <dsp:nvSpPr>
        <dsp:cNvPr id="0" name=""/>
        <dsp:cNvSpPr/>
      </dsp:nvSpPr>
      <dsp:spPr>
        <a:xfrm>
          <a:off x="0" y="3708250"/>
          <a:ext cx="5141912" cy="1635075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Youth with Minoritized Identities (e.g., racial/ethnic, gender, and sexual minorities) are overrepresented among YEH</a:t>
          </a:r>
        </a:p>
      </dsp:txBody>
      <dsp:txXfrm>
        <a:off x="79818" y="3788068"/>
        <a:ext cx="4982276" cy="1475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EA263-3370-394B-B72E-EFB2E7C503D0}" type="datetimeFigureOut">
              <a:rPr lang="en-US" smtClean="0"/>
              <a:t>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1753B-91B5-574C-86F2-29236AB99B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200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68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753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12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04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84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62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030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42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Missing data on 39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6617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86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656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43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31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66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09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7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81E64-2253-812F-C3BE-91D39FA8C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C44E82-1557-9D94-94A0-5342DB6A4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B6E75-760B-A395-0243-D6618862E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2ABF1-3091-0B60-D93F-F5FB97223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83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21753B-91B5-574C-86F2-29236AB99B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71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540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96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37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05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67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38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35347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6572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88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572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2/27/25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2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2/27/25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89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10.pn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diagramDrawing" Target="../diagrams/drawing4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4.xml"/><Relationship Id="rId4" Type="http://schemas.microsoft.com/office/2007/relationships/hdphoto" Target="../media/hdphoto3.wdp"/><Relationship Id="rId9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7DA7A-E628-8C44-9E0C-9DE0B54D4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5400" dirty="0"/>
              <a:t>Predicting Suicidal experiences among Youth experiencing homelessness (YEH): Striving for Stability, accuracy, and fairness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C2FA6B-5B12-EC4D-8C7C-DF4CDDE0D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468031"/>
            <a:ext cx="7891272" cy="10698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Anthony Fulginiti, PhD, MSW</a:t>
            </a:r>
          </a:p>
          <a:p>
            <a:r>
              <a:rPr lang="en-US"/>
              <a:t>Associate Professor</a:t>
            </a:r>
            <a:r>
              <a:rPr lang="en-US" dirty="0"/>
              <a:t>, Graduate School of Social Work</a:t>
            </a:r>
          </a:p>
          <a:p>
            <a:r>
              <a:rPr lang="en-US" dirty="0"/>
              <a:t>University of Denver</a:t>
            </a:r>
          </a:p>
        </p:txBody>
      </p:sp>
    </p:spTree>
    <p:extLst>
      <p:ext uri="{BB962C8B-B14F-4D97-AF65-F5344CB8AC3E}">
        <p14:creationId xmlns:p14="http://schemas.microsoft.com/office/powerpoint/2010/main" val="2052099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D05-02B1-214D-B6D3-D28347B0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697" y="41912"/>
            <a:ext cx="5615216" cy="197196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What were the results of our DT models?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7072E85-E23C-9E42-88EB-14910FDEC9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511"/>
          <a:stretch/>
        </p:blipFill>
        <p:spPr>
          <a:xfrm>
            <a:off x="290102" y="828011"/>
            <a:ext cx="3795303" cy="2600987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344D47D0-62AE-5742-B623-480214741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00"/>
          <a:stretch/>
        </p:blipFill>
        <p:spPr>
          <a:xfrm>
            <a:off x="290102" y="3762572"/>
            <a:ext cx="3911599" cy="2600987"/>
          </a:xfrm>
          <a:prstGeom prst="rect">
            <a:avLst/>
          </a:prstGeom>
        </p:spPr>
      </p:pic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FABF961E-A002-3E45-9B59-ABE613C7F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402" y="1909422"/>
            <a:ext cx="4069511" cy="4483100"/>
          </a:xfrm>
        </p:spPr>
        <p:txBody>
          <a:bodyPr>
            <a:normAutofit/>
          </a:bodyPr>
          <a:lstStyle/>
          <a:p>
            <a:r>
              <a:rPr lang="en-US" sz="2200" u="sng" dirty="0"/>
              <a:t>Suicidal Ideation</a:t>
            </a:r>
          </a:p>
          <a:p>
            <a:pPr lvl="1"/>
            <a:r>
              <a:rPr lang="en-US" sz="2000" dirty="0"/>
              <a:t>AUC: .79</a:t>
            </a:r>
          </a:p>
          <a:p>
            <a:pPr lvl="1"/>
            <a:r>
              <a:rPr lang="en-US" sz="2000" dirty="0"/>
              <a:t>Sensitivity: 48%</a:t>
            </a:r>
          </a:p>
          <a:p>
            <a:pPr lvl="1"/>
            <a:r>
              <a:rPr lang="en-US" sz="2000" dirty="0"/>
              <a:t>Specificity: 73%</a:t>
            </a:r>
          </a:p>
          <a:p>
            <a:pPr lvl="1"/>
            <a:endParaRPr lang="en-US" sz="1700" dirty="0"/>
          </a:p>
          <a:p>
            <a:r>
              <a:rPr lang="en-US" sz="2200" u="sng" dirty="0"/>
              <a:t>Suicide Attempts</a:t>
            </a:r>
          </a:p>
          <a:p>
            <a:pPr lvl="1"/>
            <a:r>
              <a:rPr lang="en-US" sz="2000" dirty="0"/>
              <a:t>AUC: .86</a:t>
            </a:r>
          </a:p>
          <a:p>
            <a:pPr lvl="1"/>
            <a:r>
              <a:rPr lang="en-US" sz="2000" dirty="0"/>
              <a:t>Sensitivity: 68%</a:t>
            </a:r>
          </a:p>
          <a:p>
            <a:pPr lvl="1"/>
            <a:r>
              <a:rPr lang="en-US" sz="2000" dirty="0"/>
              <a:t>Specificity: 72%</a:t>
            </a:r>
          </a:p>
          <a:p>
            <a:pPr lvl="1"/>
            <a:endParaRPr lang="en-US" sz="1700" dirty="0"/>
          </a:p>
          <a:p>
            <a:r>
              <a:rPr lang="en-US" sz="2200" u="sng" dirty="0"/>
              <a:t>Literature Comparison</a:t>
            </a:r>
          </a:p>
          <a:p>
            <a:pPr lvl="1"/>
            <a:r>
              <a:rPr lang="en-US" dirty="0"/>
              <a:t>Median/Mean AUC = .76/.78</a:t>
            </a:r>
            <a:r>
              <a:rPr lang="en-US" sz="1600" dirty="0"/>
              <a:t> </a:t>
            </a:r>
            <a:endParaRPr lang="en-US" sz="1500" dirty="0"/>
          </a:p>
          <a:p>
            <a:endParaRPr lang="en-US" sz="1700" dirty="0"/>
          </a:p>
          <a:p>
            <a:endParaRPr lang="en-US" sz="1700" dirty="0"/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D0F7EBE6-7DD0-DB42-AF8B-B464715FE27B}"/>
              </a:ext>
            </a:extLst>
          </p:cNvPr>
          <p:cNvSpPr/>
          <p:nvPr/>
        </p:nvSpPr>
        <p:spPr>
          <a:xfrm>
            <a:off x="204249" y="3593103"/>
            <a:ext cx="2132552" cy="2816889"/>
          </a:xfrm>
          <a:prstGeom prst="frame">
            <a:avLst>
              <a:gd name="adj1" fmla="val 668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21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D05-02B1-214D-B6D3-D28347B0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04" y="240316"/>
            <a:ext cx="11673192" cy="10139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Iteration 1: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A430-036F-D544-8D9C-BBD35587D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04" y="1549876"/>
            <a:ext cx="4543554" cy="506069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682315C-1071-6147-8E48-3160D67F4D93}"/>
              </a:ext>
            </a:extLst>
          </p:cNvPr>
          <p:cNvSpPr txBox="1">
            <a:spLocks/>
          </p:cNvSpPr>
          <p:nvPr/>
        </p:nvSpPr>
        <p:spPr>
          <a:xfrm>
            <a:off x="451882" y="1528032"/>
            <a:ext cx="5644118" cy="506069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We used a train-split approach: a single split was used to create the training and testing datasets (80:20) for our decision-tree models. This raised questions about the robustness of the model performance.  </a:t>
            </a:r>
          </a:p>
          <a:p>
            <a:endParaRPr lang="en-US" sz="2200" dirty="0"/>
          </a:p>
          <a:p>
            <a:r>
              <a:rPr lang="en-US" sz="2200" dirty="0"/>
              <a:t>The majority of youth did not have suicidal experiences, but we did not account for class imbalance issues when making predictions.</a:t>
            </a:r>
          </a:p>
          <a:p>
            <a:endParaRPr lang="en-US" sz="2200" dirty="0"/>
          </a:p>
          <a:p>
            <a:r>
              <a:rPr lang="en-US" sz="2200" dirty="0"/>
              <a:t>We did not test whether predictions were fair across different gender, sexual orientation, and racial/ethnic groups.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DBE3022-E7C8-834A-A1B5-873ADF0CA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99" y="1254262"/>
            <a:ext cx="4785125" cy="45016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BEA242F-7363-184A-A945-C893DD2D0378}"/>
              </a:ext>
            </a:extLst>
          </p:cNvPr>
          <p:cNvSpPr/>
          <p:nvPr/>
        </p:nvSpPr>
        <p:spPr>
          <a:xfrm>
            <a:off x="7104261" y="5648214"/>
            <a:ext cx="414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portlandenglish.edu</a:t>
            </a:r>
            <a:r>
              <a:rPr lang="en-US" sz="800" dirty="0"/>
              <a:t>/pela-blog/have-or-be/question-mark-1421013_1280/</a:t>
            </a:r>
          </a:p>
        </p:txBody>
      </p:sp>
    </p:spTree>
    <p:extLst>
      <p:ext uri="{BB962C8B-B14F-4D97-AF65-F5344CB8AC3E}">
        <p14:creationId xmlns:p14="http://schemas.microsoft.com/office/powerpoint/2010/main" val="3757092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FB9A7-5C38-4C1C-18C2-1AF66259A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432F-4DD4-4724-B5AE-E4E7DA655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04" y="240316"/>
            <a:ext cx="11673192" cy="10139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Iteration 2: Summary &amp;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CE24A-D368-019D-7F69-135031756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04" y="1549876"/>
            <a:ext cx="4543554" cy="506069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39DC4B-32F6-DD4F-C87C-AB24EE9B5CC4}"/>
              </a:ext>
            </a:extLst>
          </p:cNvPr>
          <p:cNvSpPr txBox="1">
            <a:spLocks/>
          </p:cNvSpPr>
          <p:nvPr/>
        </p:nvSpPr>
        <p:spPr>
          <a:xfrm>
            <a:off x="259404" y="1195302"/>
            <a:ext cx="6348660" cy="542238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This problem was presented in this class several years ago and efforts were made to address the limitations of iteration 1.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Although k-fold cross validation was used to better evaluate the robustness of the overall model performance, the individual surrogate models were substantially different from one another (e.g., different constituent features). </a:t>
            </a:r>
          </a:p>
          <a:p>
            <a:endParaRPr lang="en-US" sz="2200" dirty="0"/>
          </a:p>
          <a:p>
            <a:r>
              <a:rPr lang="en-US" sz="2200" dirty="0"/>
              <a:t>Although it is common to have different feature/variable sets across individual trees when using ensemble methods (e.g., random forests), such differences can make it more challenging to interpret the results for applied purposes (e.g., treatment/program planning)</a:t>
            </a:r>
          </a:p>
          <a:p>
            <a:endParaRPr lang="en-US" sz="2200" dirty="0"/>
          </a:p>
          <a:p>
            <a:r>
              <a:rPr lang="en-US" sz="2200" dirty="0"/>
              <a:t>Is it possible to develop a model that can produce more interpretable results (i.e., stability of features across individual trees) while also delivering accurate and fair predictions?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585414-7A11-1F1B-1301-82D134A2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99" y="1254262"/>
            <a:ext cx="4785125" cy="450167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9EB48F8-EE7C-8FF3-9737-98A1C8B4239B}"/>
              </a:ext>
            </a:extLst>
          </p:cNvPr>
          <p:cNvSpPr/>
          <p:nvPr/>
        </p:nvSpPr>
        <p:spPr>
          <a:xfrm>
            <a:off x="7104261" y="5648214"/>
            <a:ext cx="41402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portlandenglish.edu</a:t>
            </a:r>
            <a:r>
              <a:rPr lang="en-US" sz="800" dirty="0"/>
              <a:t>/pela-blog/have-or-be/question-mark-1421013_1280/</a:t>
            </a:r>
          </a:p>
        </p:txBody>
      </p:sp>
    </p:spTree>
    <p:extLst>
      <p:ext uri="{BB962C8B-B14F-4D97-AF65-F5344CB8AC3E}">
        <p14:creationId xmlns:p14="http://schemas.microsoft.com/office/powerpoint/2010/main" val="373010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485D6-C2EE-DD47-9C5B-A325CBD0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78816"/>
            <a:ext cx="11544300" cy="1013968"/>
          </a:xfrm>
        </p:spPr>
        <p:txBody>
          <a:bodyPr/>
          <a:lstStyle/>
          <a:p>
            <a:pPr algn="ctr"/>
            <a:r>
              <a:rPr lang="en-US" dirty="0"/>
              <a:t>Overarching Project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148C-C3A8-C64A-B1C0-8C8773E18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810004"/>
            <a:ext cx="5168900" cy="4050792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Increase the stability of feature/variable sets across individual surrogate trees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Increase the accuracy of our predictions related to suicidal experiences (e.g., sensitivity/specificity)</a:t>
            </a:r>
          </a:p>
          <a:p>
            <a:pPr marL="457200" indent="-457200">
              <a:buFont typeface="+mj-lt"/>
              <a:buAutoNum type="arabicPeriod" startAt="2"/>
            </a:pPr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Improve the fairness of our predictions related to suicidal experiences across gender, sexual orientation, and racial/ethnic identities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watch&#10;&#10;Description automatically generated">
            <a:extLst>
              <a:ext uri="{FF2B5EF4-FFF2-40B4-BE49-F238E27FC236}">
                <a16:creationId xmlns:a16="http://schemas.microsoft.com/office/drawing/2014/main" id="{6D3FC896-9D06-F44B-8228-51FDA0E81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00" y="1660525"/>
            <a:ext cx="5168900" cy="40507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8A1522-CB4B-F247-A1F4-FDB9076DDB12}"/>
              </a:ext>
            </a:extLst>
          </p:cNvPr>
          <p:cNvSpPr txBox="1"/>
          <p:nvPr/>
        </p:nvSpPr>
        <p:spPr>
          <a:xfrm>
            <a:off x="5784911" y="5753074"/>
            <a:ext cx="6362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www.searchenginejournal.com</a:t>
            </a:r>
            <a:r>
              <a:rPr lang="en-US" sz="800" dirty="0"/>
              <a:t>/</a:t>
            </a:r>
            <a:r>
              <a:rPr lang="en-US" sz="800" dirty="0" err="1"/>
              <a:t>seo</a:t>
            </a:r>
            <a:r>
              <a:rPr lang="en-US" sz="800" dirty="0"/>
              <a:t>-goals/285965/#close https://</a:t>
            </a:r>
            <a:r>
              <a:rPr lang="en-US" sz="800" dirty="0" err="1"/>
              <a:t>www.searchenginejournal.com</a:t>
            </a:r>
            <a:r>
              <a:rPr lang="en-US" sz="800" dirty="0"/>
              <a:t>/</a:t>
            </a:r>
            <a:r>
              <a:rPr lang="en-US" sz="800" dirty="0" err="1"/>
              <a:t>seo</a:t>
            </a:r>
            <a:r>
              <a:rPr lang="en-US" sz="800" dirty="0"/>
              <a:t>-goals/285965/#close</a:t>
            </a:r>
          </a:p>
        </p:txBody>
      </p:sp>
    </p:spTree>
    <p:extLst>
      <p:ext uri="{BB962C8B-B14F-4D97-AF65-F5344CB8AC3E}">
        <p14:creationId xmlns:p14="http://schemas.microsoft.com/office/powerpoint/2010/main" val="118973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628C-D723-F645-ABED-71CD4E71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90932"/>
            <a:ext cx="11645900" cy="1394968"/>
          </a:xfrm>
        </p:spPr>
        <p:txBody>
          <a:bodyPr/>
          <a:lstStyle/>
          <a:p>
            <a:pPr algn="ctr"/>
            <a:r>
              <a:rPr lang="en-US" dirty="0"/>
              <a:t>Implications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DD0B2-7F5A-E849-80D2-DDF55F1E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1155700"/>
            <a:ext cx="5530359" cy="549706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Decision trees that produce accurate suicide-related predictions can lead to more effective suicide risk management </a:t>
            </a:r>
          </a:p>
          <a:p>
            <a:endParaRPr lang="en-US" dirty="0"/>
          </a:p>
          <a:p>
            <a:r>
              <a:rPr lang="en-US" dirty="0"/>
              <a:t>Although ensemble methods are generally preferred to improve predictions, such methods can introduce challenges for interpretability. Finding a way to improve prediction accuracy while maintaining interpretability may help to inform suicide prevention programming, resource allocation, and perhaps even aid theory development</a:t>
            </a:r>
          </a:p>
          <a:p>
            <a:endParaRPr lang="en-US" dirty="0"/>
          </a:p>
          <a:p>
            <a:r>
              <a:rPr lang="en-US" dirty="0"/>
              <a:t>Striving for fairness in our decision tree predictions is a social justice action that ensures we are not compounding the suicidogenic effects of inequity.  </a:t>
            </a:r>
          </a:p>
        </p:txBody>
      </p:sp>
      <p:pic>
        <p:nvPicPr>
          <p:cNvPr id="5" name="Picture 4" descr="A picture containing sky, blue&#10;&#10;Description automatically generated">
            <a:extLst>
              <a:ext uri="{FF2B5EF4-FFF2-40B4-BE49-F238E27FC236}">
                <a16:creationId xmlns:a16="http://schemas.microsoft.com/office/drawing/2014/main" id="{8D3983E8-40BE-8F46-BA02-C86623983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93" y="1752600"/>
            <a:ext cx="5213349" cy="3937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E92C2B-4DC4-334B-ABFD-6F87FCD6E113}"/>
              </a:ext>
            </a:extLst>
          </p:cNvPr>
          <p:cNvSpPr txBox="1"/>
          <p:nvPr/>
        </p:nvSpPr>
        <p:spPr>
          <a:xfrm>
            <a:off x="5651006" y="5710079"/>
            <a:ext cx="64203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www.nuveen.com</a:t>
            </a:r>
            <a:r>
              <a:rPr lang="en-US" sz="1000" dirty="0"/>
              <a:t>/</a:t>
            </a:r>
            <a:r>
              <a:rPr lang="en-US" sz="1000" dirty="0" err="1"/>
              <a:t>en</a:t>
            </a:r>
            <a:r>
              <a:rPr lang="en-US" sz="1000" dirty="0"/>
              <a:t>-us/insights/fixed-income-impact-investing/impact-framework-methodology</a:t>
            </a:r>
          </a:p>
        </p:txBody>
      </p:sp>
    </p:spTree>
    <p:extLst>
      <p:ext uri="{BB962C8B-B14F-4D97-AF65-F5344CB8AC3E}">
        <p14:creationId xmlns:p14="http://schemas.microsoft.com/office/powerpoint/2010/main" val="58459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628C-D723-F645-ABED-71CD4E71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90932"/>
            <a:ext cx="11645900" cy="1394968"/>
          </a:xfrm>
        </p:spPr>
        <p:txBody>
          <a:bodyPr/>
          <a:lstStyle/>
          <a:p>
            <a:pPr algn="ctr"/>
            <a:r>
              <a:rPr lang="en-US" dirty="0"/>
              <a:t>Description of the Project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DD0B2-7F5A-E849-80D2-DDF55F1E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841" y="1168400"/>
            <a:ext cx="5816600" cy="5497068"/>
          </a:xfrm>
        </p:spPr>
        <p:txBody>
          <a:bodyPr>
            <a:normAutofit/>
          </a:bodyPr>
          <a:lstStyle/>
          <a:p>
            <a:r>
              <a:rPr lang="en-US" dirty="0"/>
              <a:t>Sample size = 940</a:t>
            </a:r>
          </a:p>
          <a:p>
            <a:endParaRPr lang="en-US" dirty="0"/>
          </a:p>
          <a:p>
            <a:r>
              <a:rPr lang="en-US" dirty="0"/>
              <a:t>Data were collected as part of project designed to understand HIV/AIDS risk-taking behavior among young people experiencing homelessness. </a:t>
            </a:r>
          </a:p>
          <a:p>
            <a:endParaRPr lang="en-US" dirty="0"/>
          </a:p>
          <a:p>
            <a:r>
              <a:rPr lang="en-US" dirty="0"/>
              <a:t>Data collection occurred between October 2011 and February 2013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Recruited from two drop-in centers that serve young people experiencing homelessness in Hollywood and Santa Monica, CA. </a:t>
            </a:r>
          </a:p>
          <a:p>
            <a:endParaRPr lang="en-US" dirty="0"/>
          </a:p>
          <a:p>
            <a:r>
              <a:rPr lang="en-US" dirty="0"/>
              <a:t>Survey + Social Network Interview</a:t>
            </a:r>
          </a:p>
        </p:txBody>
      </p:sp>
      <p:pic>
        <p:nvPicPr>
          <p:cNvPr id="5" name="Picture 4" descr="A picture containing qr code&#10;&#10;Description automatically generated">
            <a:extLst>
              <a:ext uri="{FF2B5EF4-FFF2-40B4-BE49-F238E27FC236}">
                <a16:creationId xmlns:a16="http://schemas.microsoft.com/office/drawing/2014/main" id="{8A010ABC-E466-1749-BC6B-246EB05DA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575" y="1854200"/>
            <a:ext cx="5505450" cy="386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385749-E0B7-0844-8C24-9769E97D96BC}"/>
              </a:ext>
            </a:extLst>
          </p:cNvPr>
          <p:cNvSpPr txBox="1"/>
          <p:nvPr/>
        </p:nvSpPr>
        <p:spPr>
          <a:xfrm>
            <a:off x="6599844" y="5715000"/>
            <a:ext cx="5157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www.linkedin.com</a:t>
            </a:r>
            <a:r>
              <a:rPr lang="en-US" sz="1000" dirty="0"/>
              <a:t>/pulse/seven-key-characteristics-project-</a:t>
            </a:r>
            <a:r>
              <a:rPr lang="en-US" sz="1000" dirty="0" err="1"/>
              <a:t>stanley</a:t>
            </a:r>
            <a:r>
              <a:rPr lang="en-US" sz="1000" dirty="0"/>
              <a:t>-</a:t>
            </a:r>
            <a:r>
              <a:rPr lang="en-US" sz="1000" dirty="0" err="1"/>
              <a:t>epstein</a:t>
            </a:r>
            <a:r>
              <a:rPr lang="en-US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52989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628C-D723-F645-ABED-71CD4E71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90932"/>
            <a:ext cx="11645900" cy="1191768"/>
          </a:xfrm>
        </p:spPr>
        <p:txBody>
          <a:bodyPr/>
          <a:lstStyle/>
          <a:p>
            <a:pPr algn="ctr"/>
            <a:r>
              <a:rPr lang="en-US" dirty="0"/>
              <a:t>Prospective Dependent Variables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DD0B2-7F5A-E849-80D2-DDF55F1E3C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3050" y="1181100"/>
                <a:ext cx="6203950" cy="558596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u="sng" dirty="0"/>
                  <a:t>Active Suicidal Ideation (</a:t>
                </a:r>
                <a:r>
                  <a:rPr lang="en-US" sz="2400" i="1" u="sng" dirty="0"/>
                  <a:t>label= </a:t>
                </a:r>
                <a:r>
                  <a:rPr lang="en-US" sz="2400" i="1" u="sng" dirty="0" err="1"/>
                  <a:t>suicidea</a:t>
                </a:r>
                <a:r>
                  <a:rPr lang="en-US" sz="2400" u="sng" dirty="0"/>
                  <a:t>)</a:t>
                </a:r>
              </a:p>
              <a:p>
                <a:pPr lvl="1"/>
                <a:r>
                  <a:rPr lang="en-US" sz="2000" dirty="0"/>
                  <a:t>“During the past 12 months, did you ever seriously consider attempting suicide?” </a:t>
                </a:r>
              </a:p>
              <a:p>
                <a:pPr lvl="1"/>
                <a:r>
                  <a:rPr lang="en-US" sz="2000" dirty="0"/>
                  <a:t>Coded: 0= No and 1= Yes</a:t>
                </a:r>
              </a:p>
              <a:p>
                <a:pPr lvl="1"/>
                <a:endParaRPr lang="en-US" sz="2000" dirty="0"/>
              </a:p>
              <a:p>
                <a:r>
                  <a:rPr lang="en-US" sz="2400" u="sng" dirty="0"/>
                  <a:t>Suicide Plan (</a:t>
                </a:r>
                <a:r>
                  <a:rPr lang="en-US" sz="2400" i="1" u="sng" dirty="0"/>
                  <a:t>label= </a:t>
                </a:r>
                <a:r>
                  <a:rPr lang="en-US" sz="2400" i="1" u="sng" dirty="0" err="1"/>
                  <a:t>suicplan</a:t>
                </a:r>
                <a:r>
                  <a:rPr lang="en-US" sz="2400" u="sng" dirty="0"/>
                  <a:t>)</a:t>
                </a:r>
              </a:p>
              <a:p>
                <a:pPr lvl="1"/>
                <a:r>
                  <a:rPr lang="en-US" sz="2000" dirty="0"/>
                  <a:t>During the past 12 months, did you make a plan about how you would attempt suicide? </a:t>
                </a:r>
              </a:p>
              <a:p>
                <a:pPr lvl="1"/>
                <a:r>
                  <a:rPr lang="en-US" sz="2000" dirty="0"/>
                  <a:t>Coded: 0= No and 1= Yes</a:t>
                </a:r>
              </a:p>
              <a:p>
                <a:pPr lvl="1"/>
                <a:endParaRPr lang="en-US" dirty="0"/>
              </a:p>
              <a:p>
                <a:r>
                  <a:rPr lang="en-US" sz="2400" u="sng" dirty="0"/>
                  <a:t>Suicide Attempt (</a:t>
                </a:r>
                <a:r>
                  <a:rPr lang="en-US" sz="2400" i="1" u="sng" dirty="0"/>
                  <a:t>label= </a:t>
                </a:r>
                <a:r>
                  <a:rPr lang="en-US" sz="2400" i="1" u="sng" dirty="0" err="1"/>
                  <a:t>suicattempt</a:t>
                </a:r>
                <a:r>
                  <a:rPr lang="en-US" sz="2400" u="sng" dirty="0"/>
                  <a:t>)</a:t>
                </a:r>
              </a:p>
              <a:p>
                <a:pPr lvl="1"/>
                <a:r>
                  <a:rPr lang="en-US" sz="2000" dirty="0"/>
                  <a:t>“During the past 12 months, how many times did you actually attempt suicide?”</a:t>
                </a:r>
              </a:p>
              <a:p>
                <a:pPr lvl="1"/>
                <a:r>
                  <a:rPr lang="en-US" sz="2000" dirty="0"/>
                  <a:t>Coded: 0= No Attempts and 1=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000" dirty="0"/>
                  <a:t> Attempt</a:t>
                </a:r>
              </a:p>
              <a:p>
                <a:endParaRPr lang="en-US" sz="2200" dirty="0"/>
              </a:p>
              <a:p>
                <a:r>
                  <a:rPr lang="en-US" sz="2400" u="sng" dirty="0"/>
                  <a:t>Any Suicidal Experience (</a:t>
                </a:r>
                <a:r>
                  <a:rPr lang="en-US" sz="2400" i="1" u="sng" dirty="0"/>
                  <a:t>label= </a:t>
                </a:r>
                <a:r>
                  <a:rPr lang="en-US" sz="2400" i="1" u="sng" dirty="0" err="1"/>
                  <a:t>suic_any</a:t>
                </a:r>
                <a:r>
                  <a:rPr lang="en-US" sz="2400" u="sng" dirty="0"/>
                  <a:t>)</a:t>
                </a:r>
              </a:p>
              <a:p>
                <a:pPr lvl="1"/>
                <a:r>
                  <a:rPr lang="en-US" sz="2000" dirty="0"/>
                  <a:t>Coded: 0= No and 1= Yes</a:t>
                </a:r>
              </a:p>
              <a:p>
                <a:pPr lvl="1"/>
                <a:endParaRPr lang="en-US" sz="2000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DD0B2-7F5A-E849-80D2-DDF55F1E3C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3050" y="1181100"/>
                <a:ext cx="6203950" cy="5585968"/>
              </a:xfrm>
              <a:blipFill>
                <a:blip r:embed="rId3"/>
                <a:stretch>
                  <a:fillRect l="-816" t="-20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tattoo&#10;&#10;Description automatically generated">
            <a:extLst>
              <a:ext uri="{FF2B5EF4-FFF2-40B4-BE49-F238E27FC236}">
                <a16:creationId xmlns:a16="http://schemas.microsoft.com/office/drawing/2014/main" id="{D5599169-9892-3D46-AB68-6C7F1BF4F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800" y="1638300"/>
            <a:ext cx="5086350" cy="40957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AD6BEC-E1E3-C04C-AD12-6259B760C566}"/>
              </a:ext>
            </a:extLst>
          </p:cNvPr>
          <p:cNvSpPr txBox="1"/>
          <p:nvPr/>
        </p:nvSpPr>
        <p:spPr>
          <a:xfrm>
            <a:off x="6584118" y="5734050"/>
            <a:ext cx="5227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www.bhsarkansas.org</a:t>
            </a:r>
            <a:r>
              <a:rPr lang="en-US" sz="1000" dirty="0"/>
              <a:t>/about/news-events/national-suicide-prevention-month</a:t>
            </a:r>
          </a:p>
        </p:txBody>
      </p:sp>
    </p:spTree>
    <p:extLst>
      <p:ext uri="{BB962C8B-B14F-4D97-AF65-F5344CB8AC3E}">
        <p14:creationId xmlns:p14="http://schemas.microsoft.com/office/powerpoint/2010/main" val="3327522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628C-D723-F645-ABED-71CD4E71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90932"/>
            <a:ext cx="11830050" cy="13949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InDependent</a:t>
            </a:r>
            <a:r>
              <a:rPr lang="en-US" dirty="0"/>
              <a:t> Variables: </a:t>
            </a:r>
            <a:br>
              <a:rPr lang="en-US" dirty="0"/>
            </a:br>
            <a:r>
              <a:rPr lang="en-US" dirty="0"/>
              <a:t>Personal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DD0B2-7F5A-E849-80D2-DDF55F1E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1384300"/>
            <a:ext cx="6203950" cy="5281168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CCE0673-A9A5-B44A-B376-B7A89CF9E627}"/>
              </a:ext>
            </a:extLst>
          </p:cNvPr>
          <p:cNvSpPr txBox="1">
            <a:spLocks/>
          </p:cNvSpPr>
          <p:nvPr/>
        </p:nvSpPr>
        <p:spPr>
          <a:xfrm>
            <a:off x="88900" y="1701800"/>
            <a:ext cx="5448300" cy="50886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47 variables that assess personal attributes </a:t>
            </a:r>
          </a:p>
          <a:p>
            <a:r>
              <a:rPr lang="en-US" dirty="0"/>
              <a:t>Sociodemographic factors (e.g. education) </a:t>
            </a:r>
          </a:p>
          <a:p>
            <a:r>
              <a:rPr lang="en-US" dirty="0"/>
              <a:t>Mental health factors (e.g., depression, trauma) </a:t>
            </a:r>
          </a:p>
          <a:p>
            <a:r>
              <a:rPr lang="en-US" dirty="0"/>
              <a:t>Substance use (e.g., alcohol, marijuana, hard drug use), </a:t>
            </a:r>
          </a:p>
          <a:p>
            <a:r>
              <a:rPr lang="en-US" dirty="0"/>
              <a:t>Sexual risk behaviors (e.g., # sex partners), </a:t>
            </a:r>
          </a:p>
          <a:p>
            <a:r>
              <a:rPr lang="en-US" dirty="0"/>
              <a:t>Violence perpetration and victimization (e.g., weapon-carrying, IPV victim), </a:t>
            </a:r>
          </a:p>
          <a:p>
            <a:r>
              <a:rPr lang="en-US" dirty="0"/>
              <a:t>Justice system involvement (e.g., spending time in jail; Harris et al., 2009), </a:t>
            </a:r>
          </a:p>
          <a:p>
            <a:r>
              <a:rPr lang="en-US" dirty="0"/>
              <a:t>Online activity (e.g., time spent online)</a:t>
            </a:r>
          </a:p>
          <a:p>
            <a:r>
              <a:rPr lang="en-US" dirty="0"/>
              <a:t>Homelessness indices (e.g., time spent homeless; age first homeless).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59B5CF96-C94B-064A-AA17-AB9DE1C1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1572768"/>
            <a:ext cx="6375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09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628C-D723-F645-ABED-71CD4E71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" y="90932"/>
            <a:ext cx="11830050" cy="139496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InDependent</a:t>
            </a:r>
            <a:r>
              <a:rPr lang="en-US" dirty="0"/>
              <a:t> Variables: </a:t>
            </a:r>
            <a:br>
              <a:rPr lang="en-US" dirty="0"/>
            </a:br>
            <a:r>
              <a:rPr lang="en-US" dirty="0"/>
              <a:t>Personal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DD0B2-7F5A-E849-80D2-DDF55F1E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1384300"/>
            <a:ext cx="6203950" cy="5281168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A5C29B7-A67D-484D-912C-EE3DCD641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950" y="2451100"/>
            <a:ext cx="5715000" cy="2667000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18978D6F-1BBC-4C43-9AC3-B5ADCD396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1757426"/>
            <a:ext cx="5562600" cy="463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595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DD0B2-7F5A-E849-80D2-DDF55F1E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1384300"/>
            <a:ext cx="6203950" cy="5281168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A1366E-D36B-7F46-8E42-D608ACA9127C}"/>
              </a:ext>
            </a:extLst>
          </p:cNvPr>
          <p:cNvSpPr txBox="1">
            <a:spLocks/>
          </p:cNvSpPr>
          <p:nvPr/>
        </p:nvSpPr>
        <p:spPr>
          <a:xfrm>
            <a:off x="88900" y="192532"/>
            <a:ext cx="11830050" cy="139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InDependent</a:t>
            </a:r>
            <a:r>
              <a:rPr lang="en-US" dirty="0"/>
              <a:t> Variables: </a:t>
            </a:r>
          </a:p>
          <a:p>
            <a:pPr algn="ctr"/>
            <a:r>
              <a:rPr lang="en-US" dirty="0"/>
              <a:t>Social Network Characteristics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FABDEAC-6AF6-B045-B939-20556B1C604C}"/>
              </a:ext>
            </a:extLst>
          </p:cNvPr>
          <p:cNvSpPr txBox="1">
            <a:spLocks/>
          </p:cNvSpPr>
          <p:nvPr/>
        </p:nvSpPr>
        <p:spPr>
          <a:xfrm>
            <a:off x="184150" y="1582166"/>
            <a:ext cx="5670550" cy="5281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74 variables that assess social network attributes </a:t>
            </a:r>
          </a:p>
          <a:p>
            <a:r>
              <a:rPr lang="en-US" dirty="0"/>
              <a:t>Two types of variables---proportion and sum scores---were derived for each network attribute (i.e., 37 unique network attributes measured in two different ways)</a:t>
            </a:r>
          </a:p>
          <a:p>
            <a:r>
              <a:rPr lang="en-US" dirty="0"/>
              <a:t>Relationship types (i.e., family, friends, intimate partners, home-based peers, street-based peers)</a:t>
            </a:r>
          </a:p>
          <a:p>
            <a:r>
              <a:rPr lang="en-US" dirty="0"/>
              <a:t>Frequency of contact</a:t>
            </a:r>
          </a:p>
          <a:p>
            <a:r>
              <a:rPr lang="en-US" dirty="0"/>
              <a:t>Substance use behavior (e.g., hard drug use)</a:t>
            </a:r>
          </a:p>
          <a:p>
            <a:r>
              <a:rPr lang="en-US" dirty="0"/>
              <a:t>Sexual risk behavior (e.g., unprotected sex) </a:t>
            </a:r>
          </a:p>
          <a:p>
            <a:r>
              <a:rPr lang="en-US" dirty="0"/>
              <a:t>Social support provision (e.g., emotional or tangible support)</a:t>
            </a:r>
          </a:p>
          <a:p>
            <a:r>
              <a:rPr lang="en-US" dirty="0"/>
              <a:t>Encouragement/rejection of risky behavior </a:t>
            </a:r>
          </a:p>
          <a:p>
            <a:endParaRPr lang="en-US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0A3CB874-5B8D-B244-92C9-3EF4DF772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50" y="1587500"/>
            <a:ext cx="597535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31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D05-02B1-214D-B6D3-D28347B0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739" y="289560"/>
            <a:ext cx="11537005" cy="1197864"/>
          </a:xfrm>
        </p:spPr>
        <p:txBody>
          <a:bodyPr/>
          <a:lstStyle/>
          <a:p>
            <a:pPr algn="ctr"/>
            <a:r>
              <a:rPr lang="en-US" dirty="0"/>
              <a:t>Homelessness &amp; Suicidal Experiences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A430-036F-D544-8D9C-BBD35587D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46" y="1919203"/>
            <a:ext cx="5418501" cy="4255008"/>
          </a:xfrm>
        </p:spPr>
        <p:txBody>
          <a:bodyPr/>
          <a:lstStyle/>
          <a:p>
            <a:r>
              <a:rPr lang="en-US" dirty="0"/>
              <a:t>~4.2 million youth experience homelessness each year in the U.S.</a:t>
            </a:r>
          </a:p>
          <a:p>
            <a:endParaRPr lang="en-US" dirty="0"/>
          </a:p>
          <a:p>
            <a:r>
              <a:rPr lang="en-US" dirty="0"/>
              <a:t>Lifetime rates of suicidal ideation: ~40%</a:t>
            </a:r>
          </a:p>
          <a:p>
            <a:endParaRPr lang="en-US" dirty="0"/>
          </a:p>
          <a:p>
            <a:r>
              <a:rPr lang="en-US" dirty="0"/>
              <a:t>Lifetime rates of suicide attempts: ~35%</a:t>
            </a:r>
          </a:p>
          <a:p>
            <a:endParaRPr lang="en-US" dirty="0"/>
          </a:p>
          <a:p>
            <a:r>
              <a:rPr lang="en-US" dirty="0"/>
              <a:t>Past-year rates of suicidal ideation: ~30%</a:t>
            </a:r>
          </a:p>
          <a:p>
            <a:endParaRPr lang="en-US" dirty="0"/>
          </a:p>
          <a:p>
            <a:r>
              <a:rPr lang="en-US" dirty="0"/>
              <a:t>Past-year rates of suicide attempts: ~20%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person, outdoor, sport&#10;&#10;Description automatically generated">
            <a:extLst>
              <a:ext uri="{FF2B5EF4-FFF2-40B4-BE49-F238E27FC236}">
                <a16:creationId xmlns:a16="http://schemas.microsoft.com/office/drawing/2014/main" id="{398C5076-936F-7343-8BC6-6D52A9E3E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0" y="1803399"/>
            <a:ext cx="5614329" cy="41528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035A5-8453-9E42-8AE2-BEA5827F9E47}"/>
              </a:ext>
            </a:extLst>
          </p:cNvPr>
          <p:cNvSpPr txBox="1"/>
          <p:nvPr/>
        </p:nvSpPr>
        <p:spPr>
          <a:xfrm>
            <a:off x="5778500" y="5981634"/>
            <a:ext cx="2544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www.nekys.org</a:t>
            </a:r>
            <a:r>
              <a:rPr lang="en-US" sz="1000" dirty="0"/>
              <a:t>/homeless-youth/</a:t>
            </a:r>
          </a:p>
        </p:txBody>
      </p:sp>
    </p:spTree>
    <p:extLst>
      <p:ext uri="{BB962C8B-B14F-4D97-AF65-F5344CB8AC3E}">
        <p14:creationId xmlns:p14="http://schemas.microsoft.com/office/powerpoint/2010/main" val="1890226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DD0B2-7F5A-E849-80D2-DDF55F1E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1384300"/>
            <a:ext cx="6203950" cy="5281168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A1366E-D36B-7F46-8E42-D608ACA9127C}"/>
              </a:ext>
            </a:extLst>
          </p:cNvPr>
          <p:cNvSpPr txBox="1">
            <a:spLocks/>
          </p:cNvSpPr>
          <p:nvPr/>
        </p:nvSpPr>
        <p:spPr>
          <a:xfrm>
            <a:off x="88900" y="192532"/>
            <a:ext cx="11830050" cy="139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InDependent</a:t>
            </a:r>
            <a:r>
              <a:rPr lang="en-US" dirty="0"/>
              <a:t> Variables: </a:t>
            </a:r>
          </a:p>
          <a:p>
            <a:pPr algn="ctr"/>
            <a:r>
              <a:rPr lang="en-US" dirty="0"/>
              <a:t>Social Network Characteristics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8AAA3F01-C35D-8C41-9715-831D212F7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63700"/>
            <a:ext cx="5683250" cy="507898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E234804-7EF1-B84A-AA61-0007861FB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1663700"/>
            <a:ext cx="6324600" cy="507898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979643-4BA2-1844-83F8-390D5D25DF81}"/>
              </a:ext>
            </a:extLst>
          </p:cNvPr>
          <p:cNvCxnSpPr/>
          <p:nvPr/>
        </p:nvCxnSpPr>
        <p:spPr>
          <a:xfrm>
            <a:off x="5689600" y="1663700"/>
            <a:ext cx="0" cy="51943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EBADD09-3CE3-5846-8EFB-BC0301CAE472}"/>
              </a:ext>
            </a:extLst>
          </p:cNvPr>
          <p:cNvCxnSpPr/>
          <p:nvPr/>
        </p:nvCxnSpPr>
        <p:spPr>
          <a:xfrm>
            <a:off x="5867400" y="1663700"/>
            <a:ext cx="0" cy="51943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005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DD0B2-7F5A-E849-80D2-DDF55F1E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050" y="1384300"/>
            <a:ext cx="6203950" cy="5281168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9A1366E-D36B-7F46-8E42-D608ACA9127C}"/>
              </a:ext>
            </a:extLst>
          </p:cNvPr>
          <p:cNvSpPr txBox="1">
            <a:spLocks/>
          </p:cNvSpPr>
          <p:nvPr/>
        </p:nvSpPr>
        <p:spPr>
          <a:xfrm>
            <a:off x="88900" y="192532"/>
            <a:ext cx="11830050" cy="1394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InDependent</a:t>
            </a:r>
            <a:r>
              <a:rPr lang="en-US" dirty="0"/>
              <a:t> Variables: </a:t>
            </a:r>
          </a:p>
          <a:p>
            <a:pPr algn="ctr"/>
            <a:r>
              <a:rPr lang="en-US" dirty="0"/>
              <a:t>Social Network Characteristics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23B5194A-EB8A-1B42-B411-3AA2432BD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1926717"/>
            <a:ext cx="6007100" cy="368833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F401E1A-8261-1548-AA5C-D0A978DE7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8575" y="1701800"/>
            <a:ext cx="5638800" cy="4324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C560C4-B242-6E49-8781-0E49828A623B}"/>
              </a:ext>
            </a:extLst>
          </p:cNvPr>
          <p:cNvSpPr txBox="1"/>
          <p:nvPr/>
        </p:nvSpPr>
        <p:spPr>
          <a:xfrm>
            <a:off x="6759575" y="6017339"/>
            <a:ext cx="4546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www.digitaltrends.com</a:t>
            </a:r>
            <a:r>
              <a:rPr lang="en-US" sz="1000" dirty="0"/>
              <a:t>/features/the-history-of-social-networking/</a:t>
            </a:r>
          </a:p>
        </p:txBody>
      </p:sp>
    </p:spTree>
    <p:extLst>
      <p:ext uri="{BB962C8B-B14F-4D97-AF65-F5344CB8AC3E}">
        <p14:creationId xmlns:p14="http://schemas.microsoft.com/office/powerpoint/2010/main" val="4226504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628C-D723-F645-ABED-71CD4E71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90932"/>
            <a:ext cx="11645900" cy="1394968"/>
          </a:xfrm>
        </p:spPr>
        <p:txBody>
          <a:bodyPr/>
          <a:lstStyle/>
          <a:p>
            <a:pPr algn="ctr"/>
            <a:r>
              <a:rPr lang="en-US" dirty="0"/>
              <a:t>Prospective Fairness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DD0B2-7F5A-E849-80D2-DDF55F1E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900" y="1266825"/>
            <a:ext cx="4413250" cy="4826000"/>
          </a:xfrm>
        </p:spPr>
        <p:txBody>
          <a:bodyPr>
            <a:normAutofit/>
          </a:bodyPr>
          <a:lstStyle/>
          <a:p>
            <a:pPr lvl="1"/>
            <a:endParaRPr lang="en-US" sz="2000" dirty="0"/>
          </a:p>
          <a:p>
            <a:r>
              <a:rPr lang="en-US" sz="2200" u="sng" dirty="0"/>
              <a:t>Gender Identity</a:t>
            </a:r>
          </a:p>
          <a:p>
            <a:pPr lvl="1"/>
            <a:r>
              <a:rPr lang="en-US" sz="1900" dirty="0"/>
              <a:t>Male (coded 1)</a:t>
            </a:r>
          </a:p>
          <a:p>
            <a:pPr lvl="1"/>
            <a:r>
              <a:rPr lang="en-US" sz="1900" dirty="0"/>
              <a:t>Female (coded 2)</a:t>
            </a:r>
          </a:p>
          <a:p>
            <a:pPr lvl="1"/>
            <a:r>
              <a:rPr lang="en-US" sz="1900" dirty="0"/>
              <a:t>Transgender Female (coded 3)</a:t>
            </a:r>
          </a:p>
          <a:p>
            <a:pPr lvl="1"/>
            <a:r>
              <a:rPr lang="en-US" sz="1900" dirty="0"/>
              <a:t>Transgender Male (coded 4)</a:t>
            </a:r>
          </a:p>
          <a:p>
            <a:pPr lvl="1"/>
            <a:endParaRPr lang="en-US" dirty="0"/>
          </a:p>
          <a:p>
            <a:r>
              <a:rPr lang="en-US" sz="2200" u="sng" dirty="0"/>
              <a:t>Sexual Orientation Identity</a:t>
            </a:r>
          </a:p>
          <a:p>
            <a:pPr lvl="1"/>
            <a:r>
              <a:rPr lang="en-US" sz="1900" dirty="0"/>
              <a:t>Gay or Lesbian (coded 1)</a:t>
            </a:r>
          </a:p>
          <a:p>
            <a:pPr lvl="1"/>
            <a:r>
              <a:rPr lang="en-US" sz="1900" dirty="0"/>
              <a:t>Queer (coded 2)</a:t>
            </a:r>
          </a:p>
          <a:p>
            <a:pPr lvl="1"/>
            <a:r>
              <a:rPr lang="en-US" sz="1900" dirty="0"/>
              <a:t>Bisexual (coded 3)</a:t>
            </a:r>
          </a:p>
          <a:p>
            <a:pPr lvl="1"/>
            <a:r>
              <a:rPr lang="en-US" sz="1900" dirty="0"/>
              <a:t>Heterosexual (coded 4)</a:t>
            </a:r>
          </a:p>
          <a:p>
            <a:pPr lvl="1"/>
            <a:r>
              <a:rPr lang="en-US" sz="1900" dirty="0"/>
              <a:t>Questioning/Unsure (coded 5)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F40CC0-190A-9643-AFFB-54516CFAA9C0}"/>
              </a:ext>
            </a:extLst>
          </p:cNvPr>
          <p:cNvSpPr txBox="1">
            <a:spLocks/>
          </p:cNvSpPr>
          <p:nvPr/>
        </p:nvSpPr>
        <p:spPr>
          <a:xfrm>
            <a:off x="7378700" y="1485900"/>
            <a:ext cx="4724400" cy="5281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 dirty="0"/>
          </a:p>
          <a:p>
            <a:r>
              <a:rPr lang="en-US" sz="2200" u="sng" dirty="0"/>
              <a:t>Race/Ethnic Group Identity </a:t>
            </a:r>
          </a:p>
          <a:p>
            <a:pPr lvl="1"/>
            <a:r>
              <a:rPr lang="en-US" sz="1900" dirty="0"/>
              <a:t>American Indian or Alaska Native (coded 1)</a:t>
            </a:r>
          </a:p>
          <a:p>
            <a:pPr lvl="1"/>
            <a:r>
              <a:rPr lang="en-US" sz="1900" dirty="0"/>
              <a:t>Asian (coded 2)</a:t>
            </a:r>
          </a:p>
          <a:p>
            <a:pPr lvl="1"/>
            <a:r>
              <a:rPr lang="en-US" sz="1900" dirty="0"/>
              <a:t>Black or African American (coded 3)</a:t>
            </a:r>
          </a:p>
          <a:p>
            <a:pPr lvl="1"/>
            <a:r>
              <a:rPr lang="en-US" sz="1900" dirty="0"/>
              <a:t>Native Hawaiian or Other Pacific Islander (coded 4)</a:t>
            </a:r>
          </a:p>
          <a:p>
            <a:pPr lvl="1"/>
            <a:r>
              <a:rPr lang="en-US" sz="1900" dirty="0"/>
              <a:t>White (coded 5)</a:t>
            </a:r>
          </a:p>
          <a:p>
            <a:pPr lvl="1"/>
            <a:r>
              <a:rPr lang="en-US" sz="1900" dirty="0"/>
              <a:t>Latino/Hispanic (coded 6)</a:t>
            </a:r>
          </a:p>
          <a:p>
            <a:pPr lvl="1"/>
            <a:r>
              <a:rPr lang="en-US" sz="1900" dirty="0"/>
              <a:t>Mixed race (coded 7)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Shape&#10;&#10;Description automatically generated">
            <a:extLst>
              <a:ext uri="{FF2B5EF4-FFF2-40B4-BE49-F238E27FC236}">
                <a16:creationId xmlns:a16="http://schemas.microsoft.com/office/drawing/2014/main" id="{3F03357C-03B3-9F45-B42F-D687BCBA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800" y="2286000"/>
            <a:ext cx="2819400" cy="27876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0E7DDF-AE90-614E-825A-84ACB6640D94}"/>
              </a:ext>
            </a:extLst>
          </p:cNvPr>
          <p:cNvSpPr txBox="1"/>
          <p:nvPr/>
        </p:nvSpPr>
        <p:spPr>
          <a:xfrm>
            <a:off x="88900" y="6389282"/>
            <a:ext cx="992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i="1" dirty="0"/>
              <a:t>May need to combine categories to achieve adequate subgroup representation for analysis</a:t>
            </a:r>
          </a:p>
        </p:txBody>
      </p:sp>
    </p:spTree>
    <p:extLst>
      <p:ext uri="{BB962C8B-B14F-4D97-AF65-F5344CB8AC3E}">
        <p14:creationId xmlns:p14="http://schemas.microsoft.com/office/powerpoint/2010/main" val="1836808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628C-D723-F645-ABED-71CD4E71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0"/>
            <a:ext cx="11645900" cy="1394968"/>
          </a:xfrm>
        </p:spPr>
        <p:txBody>
          <a:bodyPr/>
          <a:lstStyle/>
          <a:p>
            <a:pPr algn="ctr"/>
            <a:r>
              <a:rPr lang="en-US" dirty="0"/>
              <a:t>Missing Data</a:t>
            </a: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DA093A52-153C-664C-8A09-E7CCC1BD3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187" y="1536700"/>
            <a:ext cx="4902200" cy="4683918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B5A273C6-290B-0742-BAAF-F21BF17EF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124" y="1050131"/>
            <a:ext cx="4902200" cy="517048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D4D7297-D003-6742-A1AA-5B739DADF989}"/>
              </a:ext>
            </a:extLst>
          </p:cNvPr>
          <p:cNvCxnSpPr/>
          <p:nvPr/>
        </p:nvCxnSpPr>
        <p:spPr>
          <a:xfrm>
            <a:off x="6096000" y="1279524"/>
            <a:ext cx="0" cy="51943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39DD3B-E5FF-D844-8B14-F71C3EDF04AC}"/>
              </a:ext>
            </a:extLst>
          </p:cNvPr>
          <p:cNvCxnSpPr/>
          <p:nvPr/>
        </p:nvCxnSpPr>
        <p:spPr>
          <a:xfrm>
            <a:off x="6324600" y="1279524"/>
            <a:ext cx="0" cy="51943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35CB5724-655A-5144-A1FE-DA6438921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9607"/>
          <a:stretch/>
        </p:blipFill>
        <p:spPr>
          <a:xfrm>
            <a:off x="6707187" y="1010839"/>
            <a:ext cx="4902200" cy="53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38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8628C-D723-F645-ABED-71CD4E71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050" y="90932"/>
            <a:ext cx="11645900" cy="13949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/>
              <a:t>Questions…I can’t guarantee answers!</a:t>
            </a:r>
          </a:p>
        </p:txBody>
      </p:sp>
      <p:pic>
        <p:nvPicPr>
          <p:cNvPr id="9" name="Picture 8" descr="A picture containing cat, mammal, orange, domestic cat&#10;&#10;Description automatically generated">
            <a:extLst>
              <a:ext uri="{FF2B5EF4-FFF2-40B4-BE49-F238E27FC236}">
                <a16:creationId xmlns:a16="http://schemas.microsoft.com/office/drawing/2014/main" id="{BA42032C-E232-A64A-9596-31EA5D7DB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39900"/>
            <a:ext cx="6858000" cy="469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791166-DE47-294C-93C9-A55AEFB200B1}"/>
              </a:ext>
            </a:extLst>
          </p:cNvPr>
          <p:cNvSpPr txBox="1"/>
          <p:nvPr/>
        </p:nvSpPr>
        <p:spPr>
          <a:xfrm>
            <a:off x="6096000" y="6446679"/>
            <a:ext cx="40286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www.fluentu.com</a:t>
            </a:r>
            <a:r>
              <a:rPr lang="en-US" sz="1000" dirty="0"/>
              <a:t>/blog/</a:t>
            </a:r>
            <a:r>
              <a:rPr lang="en-US" sz="1000" dirty="0" err="1"/>
              <a:t>chinese</a:t>
            </a:r>
            <a:r>
              <a:rPr lang="en-US" sz="1000" dirty="0"/>
              <a:t>/</a:t>
            </a:r>
            <a:r>
              <a:rPr lang="en-US" sz="1000" dirty="0" err="1"/>
              <a:t>chinese</a:t>
            </a:r>
            <a:r>
              <a:rPr lang="en-US" sz="1000" dirty="0"/>
              <a:t>-question-words/</a:t>
            </a:r>
          </a:p>
        </p:txBody>
      </p:sp>
    </p:spTree>
    <p:extLst>
      <p:ext uri="{BB962C8B-B14F-4D97-AF65-F5344CB8AC3E}">
        <p14:creationId xmlns:p14="http://schemas.microsoft.com/office/powerpoint/2010/main" val="3677950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F8D9A863-08C3-CB46-8406-0AFDDCB5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1603375"/>
            <a:ext cx="4521200" cy="40513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CD171C8-4048-3641-8964-40DEE3688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1603375"/>
            <a:ext cx="5118100" cy="39560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76908C2-3520-E342-983D-46032F19F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0932"/>
            <a:ext cx="12192000" cy="139496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Suicide prevention is everyone’s business!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2094B1-842F-4844-9274-3B2622D71D7B}"/>
              </a:ext>
            </a:extLst>
          </p:cNvPr>
          <p:cNvSpPr txBox="1"/>
          <p:nvPr/>
        </p:nvSpPr>
        <p:spPr>
          <a:xfrm>
            <a:off x="2619515" y="5930900"/>
            <a:ext cx="7219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National Suicide Prevention Lifeline: 800-273-8255</a:t>
            </a:r>
          </a:p>
        </p:txBody>
      </p:sp>
    </p:spTree>
    <p:extLst>
      <p:ext uri="{BB962C8B-B14F-4D97-AF65-F5344CB8AC3E}">
        <p14:creationId xmlns:p14="http://schemas.microsoft.com/office/powerpoint/2010/main" val="171727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82F5-3DDC-6849-ACC8-33BAC355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4905"/>
            <a:ext cx="10058400" cy="916151"/>
          </a:xfrm>
        </p:spPr>
        <p:txBody>
          <a:bodyPr/>
          <a:lstStyle/>
          <a:p>
            <a:pPr algn="ctr"/>
            <a:r>
              <a:rPr lang="en-US" dirty="0"/>
              <a:t>Typical Suicidal Process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DE0D4C-B19B-A14C-9A79-F6AB8B929784}"/>
              </a:ext>
            </a:extLst>
          </p:cNvPr>
          <p:cNvSpPr/>
          <p:nvPr/>
        </p:nvSpPr>
        <p:spPr>
          <a:xfrm>
            <a:off x="3445641" y="2153865"/>
            <a:ext cx="1994170" cy="206226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Suicidal Ideation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30BC0EF-37DF-F14B-973E-DCFC257B8AAC}"/>
              </a:ext>
            </a:extLst>
          </p:cNvPr>
          <p:cNvSpPr/>
          <p:nvPr/>
        </p:nvSpPr>
        <p:spPr>
          <a:xfrm>
            <a:off x="6772465" y="2153865"/>
            <a:ext cx="1994170" cy="2062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Suicide Attempt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2400C1-D91A-5345-A8E8-781FCF25F4F4}"/>
              </a:ext>
            </a:extLst>
          </p:cNvPr>
          <p:cNvSpPr/>
          <p:nvPr/>
        </p:nvSpPr>
        <p:spPr>
          <a:xfrm>
            <a:off x="10022175" y="2066316"/>
            <a:ext cx="1994170" cy="206226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Death by Suicide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DE58801-8315-E542-9D5F-4CAA4983AC58}"/>
              </a:ext>
            </a:extLst>
          </p:cNvPr>
          <p:cNvSpPr/>
          <p:nvPr/>
        </p:nvSpPr>
        <p:spPr>
          <a:xfrm>
            <a:off x="8932802" y="2805619"/>
            <a:ext cx="1001949" cy="729574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9A62471-0906-0040-99AB-D9A7D3F37BAD}"/>
              </a:ext>
            </a:extLst>
          </p:cNvPr>
          <p:cNvSpPr/>
          <p:nvPr/>
        </p:nvSpPr>
        <p:spPr>
          <a:xfrm>
            <a:off x="5595025" y="2805619"/>
            <a:ext cx="1001949" cy="729574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9F5F13-FAA0-6445-86CB-213EDF71455C}"/>
              </a:ext>
            </a:extLst>
          </p:cNvPr>
          <p:cNvSpPr/>
          <p:nvPr/>
        </p:nvSpPr>
        <p:spPr>
          <a:xfrm>
            <a:off x="118003" y="2139274"/>
            <a:ext cx="1994170" cy="206226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</a:t>
            </a:r>
          </a:p>
          <a:p>
            <a:pPr algn="ctr"/>
            <a:r>
              <a:rPr lang="en-US" dirty="0"/>
              <a:t>Suicidal Ideation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9236EB0D-BC52-C148-AE49-8870047FC668}"/>
              </a:ext>
            </a:extLst>
          </p:cNvPr>
          <p:cNvSpPr/>
          <p:nvPr/>
        </p:nvSpPr>
        <p:spPr>
          <a:xfrm>
            <a:off x="2278340" y="2820210"/>
            <a:ext cx="1001949" cy="72957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F46A4F-365F-CB46-88C0-B2B3F94C99F3}"/>
              </a:ext>
            </a:extLst>
          </p:cNvPr>
          <p:cNvSpPr/>
          <p:nvPr/>
        </p:nvSpPr>
        <p:spPr>
          <a:xfrm>
            <a:off x="2278340" y="5090788"/>
            <a:ext cx="7656411" cy="9590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 Prediction &amp; Intervention Opportunities</a:t>
            </a:r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B66E2B1D-B9B2-284E-AE86-37279D73B84D}"/>
              </a:ext>
            </a:extLst>
          </p:cNvPr>
          <p:cNvSpPr/>
          <p:nvPr/>
        </p:nvSpPr>
        <p:spPr>
          <a:xfrm>
            <a:off x="2334813" y="3851935"/>
            <a:ext cx="682055" cy="936702"/>
          </a:xfrm>
          <a:prstGeom prst="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>
            <a:extLst>
              <a:ext uri="{FF2B5EF4-FFF2-40B4-BE49-F238E27FC236}">
                <a16:creationId xmlns:a16="http://schemas.microsoft.com/office/drawing/2014/main" id="{4B71718E-F370-EA40-B925-74AC81B8C31F}"/>
              </a:ext>
            </a:extLst>
          </p:cNvPr>
          <p:cNvSpPr/>
          <p:nvPr/>
        </p:nvSpPr>
        <p:spPr>
          <a:xfrm>
            <a:off x="5661637" y="3851935"/>
            <a:ext cx="682055" cy="936702"/>
          </a:xfrm>
          <a:prstGeom prst="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118AC9DA-35F8-6C4D-840A-D01695A13DA5}"/>
              </a:ext>
            </a:extLst>
          </p:cNvPr>
          <p:cNvSpPr/>
          <p:nvPr/>
        </p:nvSpPr>
        <p:spPr>
          <a:xfrm>
            <a:off x="8988461" y="3851935"/>
            <a:ext cx="682055" cy="936702"/>
          </a:xfrm>
          <a:prstGeom prst="upArrow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33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382F5-3DDC-6849-ACC8-33BAC355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4905"/>
            <a:ext cx="10058400" cy="916151"/>
          </a:xfrm>
        </p:spPr>
        <p:txBody>
          <a:bodyPr/>
          <a:lstStyle/>
          <a:p>
            <a:pPr algn="ctr"/>
            <a:r>
              <a:rPr lang="en-US" dirty="0"/>
              <a:t>Suicide prediction is hard!!!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11C105-7825-C44C-A22B-AEA2B6B85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775" y="1866900"/>
            <a:ext cx="5124450" cy="406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F4C6CD-FD5F-E647-A387-BBAD58C59538}"/>
              </a:ext>
            </a:extLst>
          </p:cNvPr>
          <p:cNvSpPr txBox="1"/>
          <p:nvPr/>
        </p:nvSpPr>
        <p:spPr>
          <a:xfrm>
            <a:off x="3365500" y="5930900"/>
            <a:ext cx="56829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www.inc.com</a:t>
            </a:r>
            <a:r>
              <a:rPr lang="en-US" sz="1000" dirty="0"/>
              <a:t>/will-</a:t>
            </a:r>
            <a:r>
              <a:rPr lang="en-US" sz="1000" dirty="0" err="1"/>
              <a:t>yakowicz</a:t>
            </a:r>
            <a:r>
              <a:rPr lang="en-US" sz="1000" dirty="0"/>
              <a:t>/4-predictions-to-avoid-while-assessing-competitors.html</a:t>
            </a:r>
          </a:p>
        </p:txBody>
      </p:sp>
    </p:spTree>
    <p:extLst>
      <p:ext uri="{BB962C8B-B14F-4D97-AF65-F5344CB8AC3E}">
        <p14:creationId xmlns:p14="http://schemas.microsoft.com/office/powerpoint/2010/main" val="906146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F07D-293F-6544-94B9-A3BE62BE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70" y="319755"/>
            <a:ext cx="11508059" cy="108768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Person-centric view of suicide: </a:t>
            </a:r>
            <a:br>
              <a:rPr lang="en-US" dirty="0"/>
            </a:br>
            <a:r>
              <a:rPr lang="en-US" dirty="0"/>
              <a:t>Example Correlates of SI &amp; SA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8C53E7B7-F99F-4BCD-A4C5-091B25E697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9334872"/>
              </p:ext>
            </p:extLst>
          </p:nvPr>
        </p:nvGraphicFramePr>
        <p:xfrm>
          <a:off x="799170" y="1407445"/>
          <a:ext cx="4660899" cy="5230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2D825A46-BB0F-3A4E-A35C-B003D04EE7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600" y="1917700"/>
            <a:ext cx="4660900" cy="3949700"/>
          </a:xfrm>
          <a:prstGeom prst="rect">
            <a:avLst/>
          </a:prstGeom>
        </p:spPr>
      </p:pic>
      <p:sp>
        <p:nvSpPr>
          <p:cNvPr id="13" name="Donut 12">
            <a:extLst>
              <a:ext uri="{FF2B5EF4-FFF2-40B4-BE49-F238E27FC236}">
                <a16:creationId xmlns:a16="http://schemas.microsoft.com/office/drawing/2014/main" id="{16170A38-47C1-7F44-B3F4-AA71242E8FC7}"/>
              </a:ext>
            </a:extLst>
          </p:cNvPr>
          <p:cNvSpPr/>
          <p:nvPr/>
        </p:nvSpPr>
        <p:spPr>
          <a:xfrm>
            <a:off x="8040493" y="2983726"/>
            <a:ext cx="1483113" cy="1817648"/>
          </a:xfrm>
          <a:prstGeom prst="donut">
            <a:avLst>
              <a:gd name="adj" fmla="val 9204"/>
            </a:avLst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5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22" name="Content Placeholder 4" descr="A picture containing group, outdoor object, bunch, several&#10;&#10;Description automatically generated">
            <a:extLst>
              <a:ext uri="{FF2B5EF4-FFF2-40B4-BE49-F238E27FC236}">
                <a16:creationId xmlns:a16="http://schemas.microsoft.com/office/drawing/2014/main" id="{9F01DE40-417B-D54F-B21D-95DB00435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10858" y="378234"/>
            <a:ext cx="5188204" cy="3060160"/>
          </a:xfrm>
          <a:prstGeom prst="ellipse">
            <a:avLst/>
          </a:prstGeom>
        </p:spPr>
      </p:pic>
      <p:sp>
        <p:nvSpPr>
          <p:cNvPr id="45" name="Rectangle 3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Rectangle 3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4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CF07D-293F-6544-94B9-A3BE62BE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04" y="4162031"/>
            <a:ext cx="10222992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800" dirty="0"/>
              <a:t>A Socioecological view of suicide: </a:t>
            </a:r>
            <a:br>
              <a:rPr lang="en-US" sz="3800" dirty="0"/>
            </a:br>
            <a:r>
              <a:rPr lang="en-US" sz="3800" dirty="0"/>
              <a:t>The environment matters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43B606B-EDAB-F344-B928-7525F3FA9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" y="798092"/>
            <a:ext cx="5875020" cy="2078335"/>
          </a:xfrm>
          <a:prstGeom prst="rect">
            <a:avLst/>
          </a:prstGeom>
        </p:spPr>
      </p:pic>
      <p:sp>
        <p:nvSpPr>
          <p:cNvPr id="47" name="Rectangle 3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DFD754-5991-234F-90EC-53D54F0E134D}"/>
              </a:ext>
            </a:extLst>
          </p:cNvPr>
          <p:cNvSpPr/>
          <p:nvPr/>
        </p:nvSpPr>
        <p:spPr>
          <a:xfrm>
            <a:off x="984504" y="2827865"/>
            <a:ext cx="6096000" cy="203133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18288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sz="800" dirty="0"/>
              <a:t>https://</a:t>
            </a:r>
            <a:r>
              <a:rPr lang="en-US" sz="800" dirty="0" err="1"/>
              <a:t>www.cdc.gov</a:t>
            </a:r>
            <a:r>
              <a:rPr lang="en-US" sz="800" dirty="0"/>
              <a:t>/</a:t>
            </a:r>
            <a:r>
              <a:rPr lang="en-US" sz="800" dirty="0" err="1"/>
              <a:t>violenceprevention</a:t>
            </a:r>
            <a:r>
              <a:rPr lang="en-US" sz="800" dirty="0"/>
              <a:t>/about/social-</a:t>
            </a:r>
            <a:r>
              <a:rPr lang="en-US" sz="800" dirty="0" err="1"/>
              <a:t>ecologicalmodel.html</a:t>
            </a:r>
            <a:endParaRPr lang="en-US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172940-84ED-744D-B535-C6362879E9A3}"/>
              </a:ext>
            </a:extLst>
          </p:cNvPr>
          <p:cNvSpPr txBox="1"/>
          <p:nvPr/>
        </p:nvSpPr>
        <p:spPr>
          <a:xfrm>
            <a:off x="6527784" y="3513384"/>
            <a:ext cx="5354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college.harvard.edu</a:t>
            </a:r>
            <a:r>
              <a:rPr lang="en-US" sz="800" dirty="0"/>
              <a:t>/about/news-announcements/ai-can-help-reduce-risk-</a:t>
            </a:r>
            <a:r>
              <a:rPr lang="en-US" sz="800" dirty="0" err="1"/>
              <a:t>hiv</a:t>
            </a:r>
            <a:r>
              <a:rPr lang="en-US" sz="800" dirty="0"/>
              <a:t>-high-risk-communities</a:t>
            </a:r>
          </a:p>
        </p:txBody>
      </p:sp>
    </p:spTree>
    <p:extLst>
      <p:ext uri="{BB962C8B-B14F-4D97-AF65-F5344CB8AC3E}">
        <p14:creationId xmlns:p14="http://schemas.microsoft.com/office/powerpoint/2010/main" val="3846293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F07D-293F-6544-94B9-A3BE62BE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89932"/>
            <a:ext cx="10058400" cy="1609344"/>
          </a:xfrm>
        </p:spPr>
        <p:txBody>
          <a:bodyPr/>
          <a:lstStyle/>
          <a:p>
            <a:pPr algn="ctr"/>
            <a:r>
              <a:rPr lang="en-US" dirty="0"/>
              <a:t>SOCIOECOLOGICAL VIEW OF SUICIDE:</a:t>
            </a:r>
            <a:br>
              <a:rPr lang="en-US" dirty="0"/>
            </a:br>
            <a:r>
              <a:rPr lang="en-US" dirty="0"/>
              <a:t>EXAMPLE CORRELATES OF SI &amp; SA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07A9580-6913-4EDB-B565-2BEC0D65BC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7963765"/>
              </p:ext>
            </p:extLst>
          </p:nvPr>
        </p:nvGraphicFramePr>
        <p:xfrm>
          <a:off x="159187" y="1954118"/>
          <a:ext cx="5418501" cy="42550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583CF00-F3AF-434D-BEC3-61573244FE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0997" y="2048816"/>
            <a:ext cx="4754880" cy="520995"/>
          </a:xfrm>
        </p:spPr>
        <p:txBody>
          <a:bodyPr/>
          <a:lstStyle/>
          <a:p>
            <a:pPr marL="0" indent="0" algn="ctr">
              <a:buNone/>
            </a:pPr>
            <a:r>
              <a:rPr lang="en-US" u="sng" dirty="0"/>
              <a:t>RELATIONSHIP FACTORS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13295091-AE3B-174C-9C4C-64109173E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0012491"/>
              </p:ext>
            </p:extLst>
          </p:nvPr>
        </p:nvGraphicFramePr>
        <p:xfrm>
          <a:off x="5909498" y="1549736"/>
          <a:ext cx="6053027" cy="5063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BEC10052-A999-8D48-AAD6-B84647F75ACA}"/>
              </a:ext>
            </a:extLst>
          </p:cNvPr>
          <p:cNvSpPr txBox="1">
            <a:spLocks/>
          </p:cNvSpPr>
          <p:nvPr/>
        </p:nvSpPr>
        <p:spPr>
          <a:xfrm>
            <a:off x="6558571" y="2048817"/>
            <a:ext cx="4754880" cy="520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n-US" u="sng" dirty="0"/>
              <a:t>COMMUNITY/SOCIETAL FACTORS</a:t>
            </a:r>
          </a:p>
        </p:txBody>
      </p:sp>
    </p:spTree>
    <p:extLst>
      <p:ext uri="{BB962C8B-B14F-4D97-AF65-F5344CB8AC3E}">
        <p14:creationId xmlns:p14="http://schemas.microsoft.com/office/powerpoint/2010/main" val="221549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574916-1AA5-C847-AA7C-DF7507FD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376862"/>
            <a:ext cx="2832100" cy="2104273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Suicide among Youth experiencing homelessness is a social justice issue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6579AB-8617-48CA-8BB4-3E8C64E63F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3727406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68679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3D05-02B1-214D-B6D3-D28347B09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pPr algn="ctr"/>
            <a:r>
              <a:rPr lang="en-US" sz="4200" dirty="0"/>
              <a:t>Efforts to improve predictions: Iteration 1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E857DCD-A2F8-9A45-B7A9-E5A70B481B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19" r="13382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6A430-036F-D544-8D9C-BBD35587D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465" y="2478350"/>
            <a:ext cx="4632031" cy="3943367"/>
          </a:xfrm>
        </p:spPr>
        <p:txBody>
          <a:bodyPr anchor="ctr">
            <a:normAutofit/>
          </a:bodyPr>
          <a:lstStyle/>
          <a:p>
            <a:r>
              <a:rPr lang="en-US" dirty="0"/>
              <a:t>We included both personal and social environment characteristics into our prediction models</a:t>
            </a:r>
          </a:p>
          <a:p>
            <a:endParaRPr lang="en-US" dirty="0"/>
          </a:p>
          <a:p>
            <a:r>
              <a:rPr lang="en-US" dirty="0"/>
              <a:t>We used decision tree analyses (specifically CART models) to account for complex interactions and produce results that are more interpretable to guide service delivery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3365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{C2935EC7-D9CF-964D-AA3D-CB1739E632D3}tf10001070</Template>
  <TotalTime>4607</TotalTime>
  <Words>1490</Words>
  <Application>Microsoft Macintosh PowerPoint</Application>
  <PresentationFormat>Widescreen</PresentationFormat>
  <Paragraphs>209</Paragraphs>
  <Slides>25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Cambria Math</vt:lpstr>
      <vt:lpstr>Rockwell</vt:lpstr>
      <vt:lpstr>Rockwell Condensed</vt:lpstr>
      <vt:lpstr>Rockwell Extra Bold</vt:lpstr>
      <vt:lpstr>Wingdings</vt:lpstr>
      <vt:lpstr>Wood Type</vt:lpstr>
      <vt:lpstr>Predicting Suicidal experiences among Youth experiencing homelessness (YEH): Striving for Stability, accuracy, and fairness</vt:lpstr>
      <vt:lpstr>Homelessness &amp; Suicidal Experiences</vt:lpstr>
      <vt:lpstr>Typical Suicidal Process</vt:lpstr>
      <vt:lpstr>Suicide prediction is hard!!!</vt:lpstr>
      <vt:lpstr>Person-centric view of suicide:  Example Correlates of SI &amp; SA</vt:lpstr>
      <vt:lpstr>A Socioecological view of suicide:  The environment matters</vt:lpstr>
      <vt:lpstr>SOCIOECOLOGICAL VIEW OF SUICIDE: EXAMPLE CORRELATES OF SI &amp; SA</vt:lpstr>
      <vt:lpstr>Suicide among Youth experiencing homelessness is a social justice issue</vt:lpstr>
      <vt:lpstr>Efforts to improve predictions: Iteration 1</vt:lpstr>
      <vt:lpstr>What were the results of our DT models?</vt:lpstr>
      <vt:lpstr>Iteration 1: limitations</vt:lpstr>
      <vt:lpstr>Iteration 2: Summary &amp; Challenges</vt:lpstr>
      <vt:lpstr>Overarching Project Aims</vt:lpstr>
      <vt:lpstr>Implications of the Project</vt:lpstr>
      <vt:lpstr>Description of the Project dataset</vt:lpstr>
      <vt:lpstr>Prospective Dependent Variables</vt:lpstr>
      <vt:lpstr>InDependent Variables:  Personal Characteristics</vt:lpstr>
      <vt:lpstr>InDependent Variables:  Personal Characteristics</vt:lpstr>
      <vt:lpstr>PowerPoint Presentation</vt:lpstr>
      <vt:lpstr>PowerPoint Presentation</vt:lpstr>
      <vt:lpstr>PowerPoint Presentation</vt:lpstr>
      <vt:lpstr>Prospective Fairness Variables</vt:lpstr>
      <vt:lpstr>Missing Data</vt:lpstr>
      <vt:lpstr>Questions…I can’t guarantee answers!</vt:lpstr>
      <vt:lpstr>Suicide prevention is everyone’s business!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Anthony Fulginiti</dc:creator>
  <cp:lastModifiedBy>Anthony Fulginiti</cp:lastModifiedBy>
  <cp:revision>131</cp:revision>
  <dcterms:created xsi:type="dcterms:W3CDTF">2022-02-15T19:59:57Z</dcterms:created>
  <dcterms:modified xsi:type="dcterms:W3CDTF">2025-02-27T19:47:00Z</dcterms:modified>
</cp:coreProperties>
</file>